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64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B"/>
    <a:srgbClr val="EF801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656-0690-4F8B-ABF1-4E40E776B11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656-0690-4F8B-ABF1-4E40E776B11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656-0690-4F8B-ABF1-4E40E776B11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9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656-0690-4F8B-ABF1-4E40E776B11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2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656-0690-4F8B-ABF1-4E40E776B11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656-0690-4F8B-ABF1-4E40E776B11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5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656-0690-4F8B-ABF1-4E40E776B11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1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656-0690-4F8B-ABF1-4E40E776B11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3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656-0690-4F8B-ABF1-4E40E776B11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8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656-0690-4F8B-ABF1-4E40E776B11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3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6656-0690-4F8B-ABF1-4E40E776B11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6656-0690-4F8B-ABF1-4E40E776B11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5C3B0-38B4-43BA-856C-80BE5A5C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1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11" Type="http://schemas.openxmlformats.org/officeDocument/2006/relationships/image" Target="../media/image38.jpg"/><Relationship Id="rId5" Type="http://schemas.openxmlformats.org/officeDocument/2006/relationships/image" Target="../media/image32.jpg"/><Relationship Id="rId10" Type="http://schemas.openxmlformats.org/officeDocument/2006/relationships/image" Target="../media/image37.jpe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347" y="1755407"/>
            <a:ext cx="10381957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Small Adaptable Mother Ship</a:t>
            </a:r>
            <a:b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Design Space Exploration</a:t>
            </a:r>
            <a:endParaRPr lang="en-US" dirty="0">
              <a:solidFill>
                <a:srgbClr val="FFFF9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5697" y="5571515"/>
            <a:ext cx="3324665" cy="1040300"/>
          </a:xfrm>
        </p:spPr>
        <p:txBody>
          <a:bodyPr/>
          <a:lstStyle/>
          <a:p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PF </a:t>
            </a:r>
            <a:r>
              <a:rPr lang="en-US" b="1" dirty="0" err="1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Naughton</a:t>
            </a:r>
            <a:endParaRPr lang="en-US" b="1" dirty="0" smtClean="0">
              <a:solidFill>
                <a:srgbClr val="FFFF9B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29 February 2020</a:t>
            </a:r>
          </a:p>
          <a:p>
            <a:endParaRPr lang="en-US" dirty="0">
              <a:solidFill>
                <a:srgbClr val="FFFF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8016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OOV </a:t>
            </a:r>
            <a:r>
              <a:rPr lang="en-US" b="1" u="sng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Handling Features</a:t>
            </a:r>
            <a:endParaRPr lang="en-US" dirty="0">
              <a:solidFill>
                <a:srgbClr val="FFFF9B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92" y="4376435"/>
            <a:ext cx="1568302" cy="1371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8" y="4376435"/>
            <a:ext cx="1674826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41" y="4376435"/>
            <a:ext cx="2102572" cy="1371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40305" y="1481357"/>
            <a:ext cx="3617628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12" y="1490149"/>
            <a:ext cx="3422469" cy="1325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29" y="1481357"/>
            <a:ext cx="1838228" cy="137160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476070" y="998806"/>
            <a:ext cx="11045370" cy="496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Modern OOV Handling Methods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76070" y="3880434"/>
            <a:ext cx="11045370" cy="496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Historical Concepts to attenuate relative motions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578" y="1454201"/>
            <a:ext cx="2096381" cy="13950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954" y="1454200"/>
            <a:ext cx="1862458" cy="1395046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476069" y="3011479"/>
            <a:ext cx="11439265" cy="1286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Relative Motions &amp; Velocities between Mothership and OOVs play a big role in ability to launch/recover OOVs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6069" y="6023733"/>
            <a:ext cx="11256386" cy="515526"/>
          </a:xfrm>
          <a:prstGeom prst="rect">
            <a:avLst/>
          </a:prstGeom>
          <a:solidFill>
            <a:srgbClr val="FFFF9B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pPr marL="0" lvl="1"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Means of reducing differences in relative motions can improve launch/recovery capabilities</a:t>
            </a:r>
          </a:p>
        </p:txBody>
      </p:sp>
    </p:spTree>
    <p:extLst>
      <p:ext uri="{BB962C8B-B14F-4D97-AF65-F5344CB8AC3E}">
        <p14:creationId xmlns:p14="http://schemas.microsoft.com/office/powerpoint/2010/main" val="38364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8016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OOV Stowage </a:t>
            </a:r>
            <a:r>
              <a:rPr lang="en-US" b="1" u="sng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Features</a:t>
            </a:r>
            <a:endParaRPr lang="en-US" dirty="0">
              <a:solidFill>
                <a:srgbClr val="FFFF9B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76070" y="998806"/>
            <a:ext cx="11045370" cy="496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Modern Hangar/Mission Zone Concepts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6069" y="3011479"/>
            <a:ext cx="11439265" cy="1286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sz="2000" b="1" dirty="0" smtClean="0">
              <a:solidFill>
                <a:srgbClr val="FFFF9B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6069" y="6023733"/>
            <a:ext cx="11256386" cy="515526"/>
          </a:xfrm>
          <a:prstGeom prst="rect">
            <a:avLst/>
          </a:prstGeom>
          <a:solidFill>
            <a:srgbClr val="FFFF9B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pPr marL="0" lvl="1"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Potential exists to increase flexibility of onboard stowage spaces</a:t>
            </a:r>
            <a:endParaRPr lang="en-US" sz="20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60" y="1534273"/>
            <a:ext cx="1838228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8" y="1684831"/>
            <a:ext cx="2927142" cy="990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88" y="1534273"/>
            <a:ext cx="2153182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370" y="1534273"/>
            <a:ext cx="1828800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2" y="3957956"/>
            <a:ext cx="1803197" cy="1371600"/>
          </a:xfrm>
          <a:prstGeom prst="rect">
            <a:avLst/>
          </a:prstGeom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476069" y="3357017"/>
            <a:ext cx="11045370" cy="496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Potential Future Concepts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654" y="1494138"/>
            <a:ext cx="1828801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39" y="3957956"/>
            <a:ext cx="1828800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8"/>
          <a:stretch/>
        </p:blipFill>
        <p:spPr>
          <a:xfrm>
            <a:off x="5838039" y="3957956"/>
            <a:ext cx="2395832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89" y="3957956"/>
            <a:ext cx="1828800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821" y="3957956"/>
            <a:ext cx="1836964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36" y="3957956"/>
            <a:ext cx="182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80160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Project Summary</a:t>
            </a:r>
            <a:endParaRPr lang="en-US" sz="6000" dirty="0">
              <a:solidFill>
                <a:srgbClr val="FFFF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8972"/>
            <a:ext cx="10515600" cy="472799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This presentation summarizes an early stage design space exploration for small, ocean-going, vessels optimized to serve as mother ships for automated and/or autonomous (A&amp;A) small craft, including;</a:t>
            </a:r>
          </a:p>
          <a:p>
            <a:pPr lvl="1"/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Investigation of Potential Roles for a Small Adaptable Mother Ship (SAMS)</a:t>
            </a:r>
          </a:p>
          <a:p>
            <a:pPr lvl="1"/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Parametric Analyses of Dimensions and Weights</a:t>
            </a:r>
          </a:p>
          <a:p>
            <a:pPr lvl="1"/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Investigation of Design Constraints</a:t>
            </a:r>
          </a:p>
          <a:p>
            <a:pPr lvl="1"/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Analyses of Unique Design Features, particularly in way of Powering and Organic Overboard Vehicle (OOV) handling features</a:t>
            </a:r>
          </a:p>
          <a:p>
            <a:pPr lvl="1"/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Investigation of any special design evaluation tools</a:t>
            </a:r>
          </a:p>
          <a:p>
            <a:endParaRPr lang="en-US" dirty="0">
              <a:solidFill>
                <a:srgbClr val="FFFF9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946130"/>
            <a:ext cx="10345615" cy="553998"/>
          </a:xfrm>
          <a:prstGeom prst="rect">
            <a:avLst/>
          </a:prstGeom>
          <a:solidFill>
            <a:srgbClr val="FFFF9B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dirty="0"/>
              <a:t>Analyses of design space key to successful SBD process</a:t>
            </a:r>
          </a:p>
        </p:txBody>
      </p:sp>
    </p:spTree>
    <p:extLst>
      <p:ext uri="{BB962C8B-B14F-4D97-AF65-F5344CB8AC3E}">
        <p14:creationId xmlns:p14="http://schemas.microsoft.com/office/powerpoint/2010/main" val="42448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801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u="sng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Target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3377"/>
            <a:ext cx="10515600" cy="413575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MCMVs and AGORs frequently employ remotely piloted vehicles (and more recently A&amp;A small craft) </a:t>
            </a:r>
          </a:p>
          <a:p>
            <a:r>
              <a:rPr lang="en-US" sz="24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Many NATO and friendly navies in need of replacing legacy Mine Counter Measures Vessels (MCMVs)</a:t>
            </a:r>
          </a:p>
          <a:p>
            <a:r>
              <a:rPr lang="en-US" sz="24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Also ongoing need for oceanographic vessels (AGORS), Offshore Patrol Vessels (OPVs) and other ancillary naval vessels</a:t>
            </a:r>
          </a:p>
          <a:p>
            <a:r>
              <a:rPr lang="en-US" sz="24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Dedicated, single-role vessels can be expensive due to </a:t>
            </a:r>
          </a:p>
          <a:p>
            <a:pPr lvl="1"/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short production runs </a:t>
            </a:r>
          </a:p>
          <a:p>
            <a:pPr lvl="1"/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stringent design requirements (such as low signatures)</a:t>
            </a:r>
          </a:p>
          <a:p>
            <a:pPr lvl="1"/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need to accommodate mission specific equipment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669131"/>
            <a:ext cx="10515600" cy="1015663"/>
          </a:xfrm>
          <a:prstGeom prst="rect">
            <a:avLst/>
          </a:prstGeom>
          <a:solidFill>
            <a:srgbClr val="FFFF9B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SAMS outfitted with modular A&amp;A systems can provide navies with a relatively low cost, multi-use platform, to take the place of multiple one-off or limited run specialized vessels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80160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Innovations</a:t>
            </a:r>
            <a:endParaRPr lang="en-US" sz="6000" dirty="0">
              <a:solidFill>
                <a:srgbClr val="FFFF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Legacy MCMVs typically specially designed low-signature/shock resistant/high-cost vessels, with limited range and endurance</a:t>
            </a:r>
          </a:p>
          <a:p>
            <a:r>
              <a:rPr lang="en-US" sz="24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of A&amp;A craft can now allow MCMVs to;</a:t>
            </a:r>
          </a:p>
          <a:p>
            <a:pPr lvl="1"/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stand off from immediate threat area, </a:t>
            </a:r>
          </a:p>
          <a:p>
            <a:pPr lvl="1"/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deploy unmanned craft to detect and neutralize mine threats, </a:t>
            </a:r>
          </a:p>
          <a:p>
            <a:r>
              <a:rPr lang="en-US" sz="24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Allows for a simpler, less costly mothership to perform the same role</a:t>
            </a:r>
          </a:p>
          <a:p>
            <a:pPr lvl="1"/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Also potential to increase propulsion power and vessel range for Mother Ship due to use of simpler (less noise controlled and shock resilient) propulsion plant</a:t>
            </a:r>
          </a:p>
          <a:p>
            <a:r>
              <a:rPr lang="en-US" sz="24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One Mother Ship can be re-outfitted to perform different roles throughout its service life (including research, law enforcement, and low intensity naval roles) reducing need to maintain multiple specialized vessel types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3801826" y="6176963"/>
            <a:ext cx="970670" cy="260896"/>
          </a:xfrm>
          <a:prstGeom prst="leftRightArrow">
            <a:avLst/>
          </a:prstGeom>
          <a:solidFill>
            <a:srgbClr val="FFFF9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7583072" y="6112624"/>
            <a:ext cx="970670" cy="260896"/>
          </a:xfrm>
          <a:prstGeom prst="leftRightArrow">
            <a:avLst/>
          </a:prstGeom>
          <a:solidFill>
            <a:srgbClr val="FFFF9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xSNS BAM Meteoro P-41 (Offshore Patrol Vessel)"/>
          <p:cNvPicPr>
            <a:picLocks noGrp="1" noChangeAspect="1"/>
          </p:cNvPicPr>
          <p:nvPr/>
        </p:nvPicPr>
        <p:blipFill>
          <a:blip r:embed="rId2">
            <a:clrChange>
              <a:clrFrom>
                <a:srgbClr val="FFF200">
                  <a:alpha val="100000"/>
                </a:srgbClr>
              </a:clrFrom>
              <a:clrTo>
                <a:srgbClr val="FFF2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880879" y="5605412"/>
            <a:ext cx="2422365" cy="9234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Content Placeholder 12" descr="xUSS MCM-11 Gladiator [Minesweeper]"/>
          <p:cNvPicPr>
            <a:picLocks noGrp="1"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6064" y="5420763"/>
            <a:ext cx="2319872" cy="1091888"/>
          </a:xfrm>
          <a:prstGeom prst="rect">
            <a:avLst/>
          </a:prstGeom>
        </p:spPr>
      </p:pic>
      <p:pic>
        <p:nvPicPr>
          <p:cNvPr id="13" name="Content Placeholder 9" descr="xUSNS T-AGS-60 Pathfinder (Oceanographic Survey Vessel)"/>
          <p:cNvPicPr>
            <a:picLocks noChangeAspect="1"/>
          </p:cNvPicPr>
          <p:nvPr/>
        </p:nvPicPr>
        <p:blipFill>
          <a:blip r:embed="rId4">
            <a:clrChange>
              <a:clrFrom>
                <a:srgbClr val="FFF200">
                  <a:alpha val="100000"/>
                </a:srgbClr>
              </a:clrFrom>
              <a:clrTo>
                <a:srgbClr val="FFF2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27" y="5564238"/>
            <a:ext cx="2707291" cy="100584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685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80160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Competition</a:t>
            </a:r>
            <a:endParaRPr lang="en-US" sz="6000" dirty="0">
              <a:solidFill>
                <a:srgbClr val="FFFF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0837"/>
            <a:ext cx="8359394" cy="475612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 currently committed to LCS for future MCM mission </a:t>
            </a:r>
          </a:p>
          <a:p>
            <a:pPr lvl="1">
              <a:lnSpc>
                <a:spcPct val="110000"/>
              </a:lnSpc>
            </a:pPr>
            <a:r>
              <a:rPr lang="en-US" sz="18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However still ongoing need for future research vessels</a:t>
            </a:r>
          </a:p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Belgian and Dutch Navies recently signed a contract for twelve 81m MCMVs designed to employ A&amp;A type overboard craft</a:t>
            </a:r>
          </a:p>
          <a:p>
            <a:pPr lvl="1">
              <a:lnSpc>
                <a:spcPct val="110000"/>
              </a:lnSpc>
            </a:pPr>
            <a:r>
              <a:rPr lang="en-US" sz="18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DAMEN had also submitted a 91m “Mother Ship” for this contract</a:t>
            </a:r>
          </a:p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SAAB is currently marketing an 80m MCMV platform &amp; BMT is marketing an 85m platform</a:t>
            </a:r>
          </a:p>
          <a:p>
            <a:pPr lvl="1">
              <a:lnSpc>
                <a:spcPct val="110000"/>
              </a:lnSpc>
            </a:pPr>
            <a:r>
              <a:rPr lang="en-US" sz="18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both designed to support the use of A&amp;A craft in the MCM mission</a:t>
            </a:r>
          </a:p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RN has previously investigated a single platform for future Hydrographic Research and Mine Counter Measures needs</a:t>
            </a:r>
          </a:p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Existing Design Tools such as ASSET and RSDE mostly aimed at larger (FF, DD, and CG) sized surface combatants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10" descr="LCS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663" y="105737"/>
            <a:ext cx="3449157" cy="1097280"/>
          </a:xfrm>
          <a:prstGeom prst="rect">
            <a:avLst/>
          </a:prstGeom>
        </p:spPr>
      </p:pic>
      <p:pic>
        <p:nvPicPr>
          <p:cNvPr id="12" name="Content Placeholder 5" descr="AG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200">
                  <a:alpha val="100000"/>
                </a:srgbClr>
              </a:clrFrom>
              <a:clrTo>
                <a:srgbClr val="FFF2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2001" y="1118329"/>
            <a:ext cx="1981799" cy="1044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Content Placeholder 5" descr="British-Seapower-A-New-Approach-1014x487"/>
          <p:cNvPicPr>
            <a:picLocks noGrp="1" noChangeAspect="1"/>
          </p:cNvPicPr>
          <p:nvPr/>
        </p:nvPicPr>
        <p:blipFill>
          <a:blip r:embed="rId4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0473" y="5608018"/>
            <a:ext cx="2640601" cy="126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Content Placeholder 7" descr="damen-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5768" y="2713498"/>
            <a:ext cx="2521076" cy="1737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Content Placeholder 3" descr="mcmv-belgium-naval-robotics-0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8170" y="2046770"/>
            <a:ext cx="2436142" cy="1188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Content Placeholder 3" descr="MCMV-80-NLBE2-50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0473" y="3673765"/>
            <a:ext cx="2588674" cy="1734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Content Placeholder 9" descr="BMT"/>
          <p:cNvPicPr>
            <a:picLocks noGrp="1"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88658" y="4745971"/>
            <a:ext cx="2795295" cy="111965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508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5125"/>
            <a:ext cx="11085342" cy="128016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Parametric Analyses of Dimensions &amp; Weights</a:t>
            </a:r>
            <a:endParaRPr lang="en-US" dirty="0">
              <a:solidFill>
                <a:srgbClr val="FFFF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318"/>
            <a:ext cx="10515600" cy="4733645"/>
          </a:xfrm>
        </p:spPr>
        <p:txBody>
          <a:bodyPr/>
          <a:lstStyle/>
          <a:p>
            <a:r>
              <a:rPr lang="en-US" sz="2400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Collected weight and dimensional data for a wide range of legacy modern naval vessels and design studies into a single EXCEL Spreadsheet </a:t>
            </a:r>
          </a:p>
          <a:p>
            <a:r>
              <a:rPr lang="en-US" sz="2400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Reviewed data for design trends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381" y="2998064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Sample Database Plots</a:t>
            </a:r>
            <a:endParaRPr lang="en-US" sz="2400" dirty="0">
              <a:solidFill>
                <a:srgbClr val="FFFF9B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29" y="3573550"/>
            <a:ext cx="2755291" cy="19202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66" y="3976047"/>
            <a:ext cx="2641953" cy="19202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243" y="4378544"/>
            <a:ext cx="2641953" cy="19202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86239" y="3055481"/>
            <a:ext cx="7305761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Database consists </a:t>
            </a:r>
            <a:r>
              <a:rPr lang="en-US" sz="2400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weights and dimensional data for,</a:t>
            </a:r>
            <a:endParaRPr lang="en-US" sz="2400" dirty="0">
              <a:solidFill>
                <a:srgbClr val="FFFF9B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3-Digit SWBS 100-700 (13 vessels)</a:t>
            </a:r>
            <a:endParaRPr lang="en-US" sz="2400" dirty="0">
              <a:solidFill>
                <a:srgbClr val="FFFF9B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3-Digit SWBS 100 only (16 vessels)</a:t>
            </a:r>
            <a:endParaRPr lang="en-US" sz="2400" dirty="0">
              <a:solidFill>
                <a:srgbClr val="FFFF9B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1-Digit SWBS 100-700 (additional 37 vessels)</a:t>
            </a:r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Dimensional </a:t>
            </a:r>
            <a:r>
              <a:rPr lang="en-US" sz="2400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data on </a:t>
            </a:r>
            <a:r>
              <a:rPr lang="en-US" sz="2400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271 additional small combatants </a:t>
            </a:r>
          </a:p>
          <a:p>
            <a:pPr marL="2286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9B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634" y="4812508"/>
            <a:ext cx="2755291" cy="19202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953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Potential </a:t>
            </a:r>
            <a:r>
              <a:rPr lang="en-US" b="1" u="sng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Length </a:t>
            </a:r>
            <a:r>
              <a:rPr lang="en-US" b="1" u="sng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Constraints</a:t>
            </a:r>
            <a:endParaRPr lang="en-US" dirty="0">
              <a:solidFill>
                <a:srgbClr val="FFFF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6555"/>
            <a:ext cx="10515600" cy="48514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3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Design Length</a:t>
            </a:r>
          </a:p>
          <a:p>
            <a:pPr marL="228600" lvl="1">
              <a:spcBef>
                <a:spcPts val="1000"/>
              </a:spcBef>
            </a:pPr>
            <a:r>
              <a:rPr lang="en-US" sz="23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&gt; 91m (300ft) - damage length of 15%L for combatants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3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		12.5%L for auxiliaries (often includes OPVs)</a:t>
            </a:r>
          </a:p>
          <a:p>
            <a:pPr marL="228600" lvl="1">
              <a:spcBef>
                <a:spcPts val="1000"/>
              </a:spcBef>
            </a:pPr>
            <a:r>
              <a:rPr lang="en-US" sz="23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&lt; 91m (300ft) - 2-compartment flooding</a:t>
            </a:r>
          </a:p>
          <a:p>
            <a:pPr marL="228600" lvl="1">
              <a:spcBef>
                <a:spcPts val="1000"/>
              </a:spcBef>
            </a:pPr>
            <a:r>
              <a:rPr lang="en-US" sz="23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Maximum fire zone length - 40m (131ft)</a:t>
            </a:r>
          </a:p>
          <a:p>
            <a:pPr marL="685800" lvl="2">
              <a:spcBef>
                <a:spcPts val="1000"/>
              </a:spcBef>
            </a:pPr>
            <a:r>
              <a:rPr lang="en-US" sz="21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Vessels &lt; 75-80m (245-260ft) often require only two main fire zones (reducing the need for additional fire pumps, piping, fitting &amp; insulation)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946130"/>
            <a:ext cx="10345615" cy="515526"/>
          </a:xfrm>
          <a:prstGeom prst="rect">
            <a:avLst/>
          </a:prstGeom>
          <a:solidFill>
            <a:srgbClr val="FFFF9B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dirty="0" smtClean="0"/>
              <a:t>Required stack up length can be a limiting factor for designs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670" y="4057246"/>
            <a:ext cx="2316122" cy="1742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210" y="4065992"/>
            <a:ext cx="7335152" cy="1733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6210" y="4057246"/>
            <a:ext cx="7335152" cy="388568"/>
          </a:xfrm>
          <a:prstGeom prst="rect">
            <a:avLst/>
          </a:prstGeom>
          <a:solidFill>
            <a:srgbClr val="FFFF9B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1400" dirty="0" smtClean="0"/>
              <a:t>Sample Arrangements &amp; </a:t>
            </a:r>
            <a:r>
              <a:rPr lang="en-US" sz="1400" dirty="0" err="1" smtClean="0"/>
              <a:t>Hullform</a:t>
            </a:r>
            <a:r>
              <a:rPr lang="en-US" sz="1400" dirty="0" smtClean="0"/>
              <a:t> Tool</a:t>
            </a:r>
          </a:p>
        </p:txBody>
      </p:sp>
    </p:spTree>
    <p:extLst>
      <p:ext uri="{BB962C8B-B14F-4D97-AF65-F5344CB8AC3E}">
        <p14:creationId xmlns:p14="http://schemas.microsoft.com/office/powerpoint/2010/main" val="35150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Current Status </a:t>
            </a:r>
            <a:r>
              <a:rPr lang="en-US" sz="5400" b="1" u="sng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&amp; Recommendations</a:t>
            </a:r>
            <a:endParaRPr lang="en-US" sz="5400" dirty="0">
              <a:solidFill>
                <a:srgbClr val="FFFF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design </a:t>
            </a:r>
            <a:r>
              <a:rPr lang="en-US" b="1" dirty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space exploration for small, ocean-going, vessels optimized to serve as mother ships for automated and/or autonomous (A&amp;A) small </a:t>
            </a:r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craft was initiated</a:t>
            </a:r>
          </a:p>
          <a:p>
            <a:pPr lvl="1"/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database of small vessels was compiled</a:t>
            </a:r>
          </a:p>
          <a:p>
            <a:pPr lvl="1"/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Weight and dimensional trends have been reviewed</a:t>
            </a:r>
          </a:p>
          <a:p>
            <a:pPr lvl="1"/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Potential design constraints have also been identified</a:t>
            </a:r>
          </a:p>
          <a:p>
            <a:pPr lvl="1"/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Simple tools to help evaluate specific constraints have been </a:t>
            </a:r>
            <a:r>
              <a:rPr lang="en-US" b="1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looked into</a:t>
            </a:r>
            <a:endParaRPr lang="en-US" b="1" dirty="0" smtClean="0">
              <a:solidFill>
                <a:srgbClr val="FFFF9B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This analyses can assist in early stage concept design and estimating for small vessels suitable for use as a SAMS</a:t>
            </a:r>
          </a:p>
          <a:p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Further work on:</a:t>
            </a:r>
          </a:p>
          <a:p>
            <a:pPr lvl="1"/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Expanding the database</a:t>
            </a:r>
          </a:p>
          <a:p>
            <a:pPr lvl="1"/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Exploring length constraints (including floodable lengths), machinery options (including space and weight </a:t>
            </a:r>
            <a:r>
              <a:rPr lang="en-US" b="1" dirty="0" err="1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imapcts</a:t>
            </a:r>
            <a:r>
              <a:rPr lang="en-US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), and OOV handing concepts can be beneficial to assist in assessing feasibility of future mothership concept designs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 Plant Considerations</a:t>
            </a:r>
            <a:endParaRPr lang="en-US" dirty="0">
              <a:solidFill>
                <a:srgbClr val="FFFF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3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 Plant Configuration</a:t>
            </a:r>
          </a:p>
          <a:p>
            <a:pPr marL="342900" lvl="1" indent="-342900">
              <a:spcBef>
                <a:spcPts val="1000"/>
              </a:spcBef>
            </a:pPr>
            <a:r>
              <a:rPr lang="en-US" sz="23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Because SAMS may end up spending large amount of time at low speeds (&lt;6-8kts) deploying/retrieving and/or operating craft, need either; </a:t>
            </a:r>
          </a:p>
          <a:p>
            <a:pPr marL="685800" lvl="2">
              <a:spcBef>
                <a:spcPts val="1000"/>
              </a:spcBef>
            </a:pPr>
            <a:r>
              <a:rPr lang="en-US" sz="21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main propulsion plant that can operate reliably and efficiently at low speeds, or</a:t>
            </a:r>
          </a:p>
          <a:p>
            <a:pPr marL="685800" lvl="2">
              <a:spcBef>
                <a:spcPts val="1000"/>
              </a:spcBef>
            </a:pPr>
            <a:r>
              <a:rPr lang="en-US" sz="21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auxiliary </a:t>
            </a:r>
            <a:r>
              <a:rPr lang="en-US" sz="2100" b="1" dirty="0" err="1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propulsor</a:t>
            </a:r>
            <a:r>
              <a:rPr lang="en-US" sz="2100" b="1" dirty="0" smtClean="0">
                <a:solidFill>
                  <a:srgbClr val="FFFF9B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specifically for lower speeds operations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823804"/>
            <a:ext cx="10972800" cy="473206"/>
          </a:xfrm>
          <a:prstGeom prst="rect">
            <a:avLst/>
          </a:prstGeom>
          <a:solidFill>
            <a:srgbClr val="FFFF9B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1800" dirty="0" smtClean="0"/>
              <a:t>Loiter operations likely to play a major role in </a:t>
            </a:r>
            <a:r>
              <a:rPr lang="en-US" sz="1800" dirty="0"/>
              <a:t>selection of propulsion </a:t>
            </a:r>
            <a:r>
              <a:rPr lang="en-US" sz="1800" dirty="0" smtClean="0"/>
              <a:t>machinery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750" y="3793467"/>
            <a:ext cx="2435394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57" y="3793467"/>
            <a:ext cx="2194559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21" y="3793467"/>
            <a:ext cx="1898408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5"/>
          <a:stretch/>
        </p:blipFill>
        <p:spPr>
          <a:xfrm>
            <a:off x="5589244" y="3793467"/>
            <a:ext cx="301287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865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MV Boli</vt:lpstr>
      <vt:lpstr>Office Theme</vt:lpstr>
      <vt:lpstr>Small Adaptable Mother Ship Design Space Exploration</vt:lpstr>
      <vt:lpstr>Project Summary</vt:lpstr>
      <vt:lpstr>Target Market</vt:lpstr>
      <vt:lpstr>Innovations</vt:lpstr>
      <vt:lpstr>Competition</vt:lpstr>
      <vt:lpstr>Parametric Analyses of Dimensions &amp; Weights</vt:lpstr>
      <vt:lpstr>Potential Length Constraints</vt:lpstr>
      <vt:lpstr>Current Status &amp; Recommendations</vt:lpstr>
      <vt:lpstr>Power Plant Considerations</vt:lpstr>
      <vt:lpstr>OOV Handling Features</vt:lpstr>
      <vt:lpstr>OOV Stowage Features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Naughton, Patrick</dc:creator>
  <cp:lastModifiedBy>Naughton, Patrick</cp:lastModifiedBy>
  <cp:revision>52</cp:revision>
  <dcterms:created xsi:type="dcterms:W3CDTF">2020-01-28T20:00:39Z</dcterms:created>
  <dcterms:modified xsi:type="dcterms:W3CDTF">2020-03-03T01:44:48Z</dcterms:modified>
</cp:coreProperties>
</file>