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71" r:id="rId11"/>
    <p:sldId id="266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B"/>
    <a:srgbClr val="EF801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9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2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6656-0690-4F8B-ABF1-4E40E776B11A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0" Type="http://schemas.openxmlformats.org/officeDocument/2006/relationships/image" Target="../media/image37.jpe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7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347" y="1755407"/>
            <a:ext cx="10381957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Small Adaptable Mother Ship</a:t>
            </a:r>
            <a:b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Design Space Exploration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5697" y="5571515"/>
            <a:ext cx="3324665" cy="1040300"/>
          </a:xfrm>
        </p:spPr>
        <p:txBody>
          <a:bodyPr/>
          <a:lstStyle/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PF </a:t>
            </a:r>
            <a:r>
              <a:rPr lang="en-US" b="1" dirty="0" err="1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Naughton</a:t>
            </a:r>
            <a:endParaRPr lang="en-US" b="1" dirty="0" smtClean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06 February 2020</a:t>
            </a:r>
          </a:p>
          <a:p>
            <a:endParaRPr lang="en-US" dirty="0">
              <a:solidFill>
                <a:srgbClr val="FFFF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OOV Stowage </a:t>
            </a:r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Features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6070" y="998806"/>
            <a:ext cx="11045370" cy="496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Modern Hangar/Mission Zone Concepts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6069" y="3011479"/>
            <a:ext cx="11439265" cy="128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2000" b="1" dirty="0" smtClean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069" y="6023733"/>
            <a:ext cx="11256386" cy="51552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marL="0" lvl="1"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Potential exists to increase flexibility of onboard stowage spaces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60" y="1534273"/>
            <a:ext cx="183822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8" y="1684831"/>
            <a:ext cx="2927142" cy="990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88" y="1534273"/>
            <a:ext cx="2153182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70" y="1534273"/>
            <a:ext cx="18288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9" y="4133595"/>
            <a:ext cx="1803197" cy="137160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476069" y="3357017"/>
            <a:ext cx="11045370" cy="496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Potential Future Concepts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54" y="1494138"/>
            <a:ext cx="1828801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97" y="4133595"/>
            <a:ext cx="1828800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/>
          <a:stretch/>
        </p:blipFill>
        <p:spPr>
          <a:xfrm>
            <a:off x="6271159" y="4133595"/>
            <a:ext cx="2395832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28" y="4133595"/>
            <a:ext cx="1828800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72" y="4133595"/>
            <a:ext cx="1836964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1"/>
          <a:stretch/>
        </p:blipFill>
        <p:spPr>
          <a:xfrm>
            <a:off x="8778422" y="4133595"/>
            <a:ext cx="115582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17" y="0"/>
            <a:ext cx="11422965" cy="1325563"/>
          </a:xfrm>
        </p:spPr>
        <p:txBody>
          <a:bodyPr>
            <a:noAutofit/>
          </a:bodyPr>
          <a:lstStyle/>
          <a:p>
            <a:r>
              <a:rPr lang="en-US" sz="60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Conclusions &amp; Recommendations</a:t>
            </a:r>
            <a:endParaRPr lang="en-US" sz="6000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design </a:t>
            </a:r>
            <a:r>
              <a:rPr lang="en-US" b="1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space exploration for small, ocean-going, vessels optimized to serve as mother ships for automated and/or autonomous (A&amp;A) small </a:t>
            </a:r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craft was initiated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database of small vessels was compiled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Weight and dimensional trends have been reviewed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Potential design constraints have also been identified</a:t>
            </a:r>
          </a:p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analyses can assist in early stage concept design and estimating for small vessels suitable for use as a SAMS</a:t>
            </a:r>
          </a:p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Further work on: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Expanding the database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Exploring length constraints (including floodable lengths), machinery options (including space and weight </a:t>
            </a:r>
            <a:r>
              <a:rPr lang="en-US" b="1" dirty="0" err="1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imapcts</a:t>
            </a:r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), and OOV handing concepts can be beneficial to assist in assessing feasibility of future mothership concept designs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Weaponry Restrictions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Operational limits for armed vessels</a:t>
            </a:r>
          </a:p>
          <a:p>
            <a:pPr lvl="1"/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vessel intended to spend only part of its time as in “combatant” roles modular weapons installations may be required, to facilitate ease in removal and re-installation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946130"/>
            <a:ext cx="10345615" cy="51552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 smtClean="0"/>
              <a:t>Modularity of combat systems may be highly beneficial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Project Summary</a:t>
            </a:r>
            <a:endParaRPr lang="en-US" sz="6000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presentation summarizes an early stage design space exploration for small, ocean-going, vessels optimized to serve as mother ships for automated and/or autonomous (A&amp;A) small craft, including;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Investigation of Potential Roles for a Small Adaptable Mother Ship (SAMS)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Parametric Analyses of Dimensions and Weights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Investigation of Design Constraints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Analyses of Unique Design Features, particularly in way of Powering and Organic Overboard Vehicle (OOV) handling features</a:t>
            </a:r>
          </a:p>
          <a:p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946130"/>
            <a:ext cx="10345615" cy="553998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Analyses of design space key to successful SBD process</a:t>
            </a:r>
          </a:p>
        </p:txBody>
      </p:sp>
    </p:spTree>
    <p:extLst>
      <p:ext uri="{BB962C8B-B14F-4D97-AF65-F5344CB8AC3E}">
        <p14:creationId xmlns:p14="http://schemas.microsoft.com/office/powerpoint/2010/main" val="42448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0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77"/>
            <a:ext cx="10515600" cy="413575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MCMVs and AGORs frequently employ remotely piloted vehicles (and more recently A&amp;A small craft) 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 NATO and friendly navies in need of replacing legacy Mine Counter Measures Vessels (MCMVs)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Also ongoing need for oceanographic vessels (AGORS), Offshore Patrol Vessels (OPVs) and other ancillary naval vessels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Dedicated, single-role vessels can be expensive due to 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short production runs 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stringent design requirements (such as low signatures)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need to accommodate mission specific equipment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669131"/>
            <a:ext cx="10515600" cy="1015663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SAMS outfitted with modular A&amp;A systems can provide navies with a relatively low cost, multi-use platform, to take the place of multiple one-off or limited run specialized vessels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Innovations</a:t>
            </a:r>
            <a:endParaRPr lang="en-US" sz="6000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Legacy MCMVs typically specially designed low-signature/shock resistant/high-cost vessels, with limited range and endurance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of A&amp;A craft can now allow MCMVs to;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stand off from immediate threat area, 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deploy unmanned craft to detect and neutralize mine threats, 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Allows for a simpler, less costly mothership to perform the same role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Also potential to increase propulsion power and vessel range for Mother Ship due to use of simpler (less noise controlled and shock resilient) propulsion plant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One Mother Ship can be re-outfitted to perform different roles throughout its service life (including research, law enforcement, and low intensity naval roles) reducing need to maintain multiple specialized vessel types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7877" l="0" r="99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9552" y="5317521"/>
            <a:ext cx="2574248" cy="1001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1" b="97490" l="0" r="99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4" y="5381371"/>
            <a:ext cx="2749595" cy="1021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90" b="97674" l="794" r="9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00" y="4958963"/>
            <a:ext cx="2839374" cy="145349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3812345" y="6057627"/>
            <a:ext cx="970670" cy="260896"/>
          </a:xfrm>
          <a:prstGeom prst="leftRightArrow">
            <a:avLst/>
          </a:prstGeom>
          <a:solidFill>
            <a:srgbClr val="FFFF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7636413" y="6029136"/>
            <a:ext cx="970670" cy="260896"/>
          </a:xfrm>
          <a:prstGeom prst="leftRightArrow">
            <a:avLst/>
          </a:prstGeom>
          <a:solidFill>
            <a:srgbClr val="FFFF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Competition</a:t>
            </a:r>
            <a:endParaRPr lang="en-US" sz="6000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837"/>
            <a:ext cx="8868508" cy="47561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 currently committed to LCS for future MCM mission 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However still ongoing need for future research vessels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Belgian and Dutch Navies recently signed a contract for twelve 81m MCMVs designed to employ A&amp;A type overboard craft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DAMEN had also submitted a 91m “Mother Ship” for this contract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SAAB is currently marketing an 80m MCMV platform &amp; BMT is marketing an 85m platform</a:t>
            </a:r>
          </a:p>
          <a:p>
            <a:pPr lvl="1"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both designed to support the use of A&amp;A craft in the MCM mission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RN has previously investigated a single platform for future Hydrographic Research and Mine Counter Measures needs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17" b="89809" l="311" r="99379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85"/>
          <a:stretch/>
        </p:blipFill>
        <p:spPr>
          <a:xfrm>
            <a:off x="9316851" y="2227960"/>
            <a:ext cx="2450041" cy="1053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14"/>
          <a:stretch/>
        </p:blipFill>
        <p:spPr>
          <a:xfrm>
            <a:off x="8985592" y="1405198"/>
            <a:ext cx="2781300" cy="1133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48" b="78652" l="426" r="99149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82" b="21254"/>
          <a:stretch/>
        </p:blipFill>
        <p:spPr>
          <a:xfrm>
            <a:off x="9344114" y="3150513"/>
            <a:ext cx="2601681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6" b="89571" l="7742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3" t="18985" r="12070" b="28546"/>
          <a:stretch/>
        </p:blipFill>
        <p:spPr>
          <a:xfrm>
            <a:off x="9361294" y="4007704"/>
            <a:ext cx="2405598" cy="836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71" b="95968" l="1650" r="10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001" y="4593496"/>
            <a:ext cx="2573794" cy="1053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129" b="88387" l="0" r="98457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51" y="5312055"/>
            <a:ext cx="2697424" cy="1290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764" r="98744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352104"/>
            <a:ext cx="3375840" cy="10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11085342" cy="128016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Parametric Analyses of Dimensions &amp; Weights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Collected weight and dimensional data for a wide range of legacy modern naval vessels and design studies into a single EXCEL Spreadsheet </a:t>
            </a:r>
          </a:p>
          <a:p>
            <a:r>
              <a:rPr lang="en-US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Reviewed data for design trends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70565" y="6176963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Sample Database Plots</a:t>
            </a:r>
            <a:endParaRPr lang="en-US" sz="2800" dirty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8" y="3820317"/>
            <a:ext cx="2755291" cy="1920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53" y="3820317"/>
            <a:ext cx="2755291" cy="1920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278" y="3820317"/>
            <a:ext cx="2641953" cy="1920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665" y="3820317"/>
            <a:ext cx="2641953" cy="1920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953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Potential </a:t>
            </a:r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Length </a:t>
            </a:r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Constraints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555"/>
            <a:ext cx="10515600" cy="48514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Design Length</a:t>
            </a:r>
          </a:p>
          <a:p>
            <a:pPr marL="228600" lvl="1">
              <a:spcBef>
                <a:spcPts val="1000"/>
              </a:spcBef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 91m (300ft) - damage length of 15%L for combatants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	12.5%L for auxiliaries (often includes OPVs)</a:t>
            </a:r>
          </a:p>
          <a:p>
            <a:pPr marL="228600" lvl="1">
              <a:spcBef>
                <a:spcPts val="1000"/>
              </a:spcBef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 91m (300ft) - 2-compartment flooding</a:t>
            </a:r>
          </a:p>
          <a:p>
            <a:pPr marL="228600" lvl="1">
              <a:spcBef>
                <a:spcPts val="1000"/>
              </a:spcBef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Maximum fire zone length - 40m (131ft)</a:t>
            </a:r>
          </a:p>
          <a:p>
            <a:pPr marL="685800" lvl="2">
              <a:spcBef>
                <a:spcPts val="1000"/>
              </a:spcBef>
            </a:pPr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Vessels &lt; 75-80m (245-260ft) often require only two main fire zones (reducing the need for additional fire pumps, piping, fitting &amp; insulation)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946130"/>
            <a:ext cx="10345615" cy="51552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 smtClean="0"/>
              <a:t>Required stack up length can be a limiting factor for designs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2" y="4057246"/>
            <a:ext cx="2316122" cy="1742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322" y="4065992"/>
            <a:ext cx="7335152" cy="17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 Plant Considerations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 Plant Configuration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Because SAMS may end up spending large amount of time at low speeds (&lt;6-8kts) deploying/retrieving and/or operating craft, need either; </a:t>
            </a:r>
          </a:p>
          <a:p>
            <a:pPr marL="685800" lvl="2">
              <a:spcBef>
                <a:spcPts val="1000"/>
              </a:spcBef>
            </a:pPr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main propulsion plant that can operate reliably and efficiently at low speeds, or</a:t>
            </a:r>
          </a:p>
          <a:p>
            <a:pPr marL="685800" lvl="2">
              <a:spcBef>
                <a:spcPts val="1000"/>
              </a:spcBef>
            </a:pPr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auxiliary </a:t>
            </a:r>
            <a:r>
              <a:rPr lang="en-US" sz="2100" b="1" dirty="0" err="1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propulsor</a:t>
            </a:r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specifically for lower speeds operations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23804"/>
            <a:ext cx="10972800" cy="47320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800" dirty="0" smtClean="0"/>
              <a:t>Loiter operations likely to play a major role in </a:t>
            </a:r>
            <a:r>
              <a:rPr lang="en-US" sz="1800" dirty="0"/>
              <a:t>selection of propulsion </a:t>
            </a:r>
            <a:r>
              <a:rPr lang="en-US" sz="1800" dirty="0" smtClean="0"/>
              <a:t>machinery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50" y="3793467"/>
            <a:ext cx="2435394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7" y="3793467"/>
            <a:ext cx="2194559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21" y="3793467"/>
            <a:ext cx="1898408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5"/>
          <a:stretch/>
        </p:blipFill>
        <p:spPr>
          <a:xfrm>
            <a:off x="5589244" y="3793467"/>
            <a:ext cx="301287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OOV </a:t>
            </a:r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Handling Features</a:t>
            </a:r>
            <a:endParaRPr lang="en-US" dirty="0">
              <a:solidFill>
                <a:srgbClr val="FFFF9B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92" y="4376435"/>
            <a:ext cx="1568302" cy="137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4376435"/>
            <a:ext cx="167482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41" y="4376435"/>
            <a:ext cx="2102572" cy="1371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40305" y="1481357"/>
            <a:ext cx="361762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2" y="1490149"/>
            <a:ext cx="3422469" cy="1325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29" y="1481357"/>
            <a:ext cx="1838228" cy="13716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76070" y="998806"/>
            <a:ext cx="11045370" cy="496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Modern OOV Handling Methods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76070" y="3880434"/>
            <a:ext cx="11045370" cy="496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Historical Concepts to attenuate relative motions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78" y="1454201"/>
            <a:ext cx="2096381" cy="13950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54" y="1454200"/>
            <a:ext cx="1862458" cy="1395046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76069" y="3011479"/>
            <a:ext cx="11439265" cy="128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Relative Motions &amp; Velocities between Mothership and OOVs play a big role in ability to launch/recover OOVs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6069" y="6023733"/>
            <a:ext cx="11256386" cy="51552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marL="0" lvl="1"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Means of reducing differences in relative motions can improve launch/recovery capabilities</a:t>
            </a:r>
          </a:p>
        </p:txBody>
      </p:sp>
    </p:spTree>
    <p:extLst>
      <p:ext uri="{BB962C8B-B14F-4D97-AF65-F5344CB8AC3E}">
        <p14:creationId xmlns:p14="http://schemas.microsoft.com/office/powerpoint/2010/main" val="3836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825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MV Boli</vt:lpstr>
      <vt:lpstr>Office Theme</vt:lpstr>
      <vt:lpstr>Small Adaptable Mother Ship Design Space Exploration</vt:lpstr>
      <vt:lpstr>Project Summary</vt:lpstr>
      <vt:lpstr>Target Market</vt:lpstr>
      <vt:lpstr>Innovations</vt:lpstr>
      <vt:lpstr>Competition</vt:lpstr>
      <vt:lpstr>Parametric Analyses of Dimensions &amp; Weights</vt:lpstr>
      <vt:lpstr>Potential Length Constraints</vt:lpstr>
      <vt:lpstr>Power Plant Considerations</vt:lpstr>
      <vt:lpstr>OOV Handling Features</vt:lpstr>
      <vt:lpstr>OOV Stowage Features</vt:lpstr>
      <vt:lpstr>Conclusions &amp; Recommendations</vt:lpstr>
      <vt:lpstr>Backup</vt:lpstr>
      <vt:lpstr>Weaponry Restrictions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Naughton, Patrick</dc:creator>
  <cp:lastModifiedBy>Naughton, Patrick</cp:lastModifiedBy>
  <cp:revision>40</cp:revision>
  <dcterms:created xsi:type="dcterms:W3CDTF">2020-01-28T20:00:39Z</dcterms:created>
  <dcterms:modified xsi:type="dcterms:W3CDTF">2020-02-10T03:08:33Z</dcterms:modified>
</cp:coreProperties>
</file>