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gif" ContentType="image/gif"/>
  <Default Extension="ti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680" r:id="rId5"/>
  </p:sldMasterIdLst>
  <p:notesMasterIdLst>
    <p:notesMasterId r:id="rId22"/>
  </p:notesMasterIdLst>
  <p:sldIdLst>
    <p:sldId id="748" r:id="rId6"/>
    <p:sldId id="749" r:id="rId7"/>
    <p:sldId id="755" r:id="rId8"/>
    <p:sldId id="744" r:id="rId9"/>
    <p:sldId id="718" r:id="rId10"/>
    <p:sldId id="756" r:id="rId11"/>
    <p:sldId id="721" r:id="rId12"/>
    <p:sldId id="722" r:id="rId13"/>
    <p:sldId id="757" r:id="rId14"/>
    <p:sldId id="745" r:id="rId15"/>
    <p:sldId id="725" r:id="rId16"/>
    <p:sldId id="758" r:id="rId17"/>
    <p:sldId id="728" r:id="rId18"/>
    <p:sldId id="729" r:id="rId19"/>
    <p:sldId id="760" r:id="rId20"/>
    <p:sldId id="70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E9FF"/>
    <a:srgbClr val="D4FED8"/>
    <a:srgbClr val="D9D9D9"/>
    <a:srgbClr val="7FFD85"/>
    <a:srgbClr val="008000"/>
    <a:srgbClr val="0000FF"/>
    <a:srgbClr val="002244"/>
    <a:srgbClr val="004991"/>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91" autoAdjust="0"/>
    <p:restoredTop sz="94249" autoAdjust="0"/>
  </p:normalViewPr>
  <p:slideViewPr>
    <p:cSldViewPr snapToGrid="0">
      <p:cViewPr varScale="1">
        <p:scale>
          <a:sx n="66" d="100"/>
          <a:sy n="66" d="100"/>
        </p:scale>
        <p:origin x="1256" y="3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5A568A-8692-4861-9E00-3E2F1C8F5931}" type="datetimeFigureOut">
              <a:rPr lang="en-US" smtClean="0"/>
              <a:t>12/14/2020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5BED2E-B3EA-44E1-A163-A73B56974E2A}" type="slidenum">
              <a:rPr lang="en-US" smtClean="0"/>
              <a:t>‹#›</a:t>
            </a:fld>
            <a:endParaRPr lang="en-US"/>
          </a:p>
        </p:txBody>
      </p:sp>
    </p:spTree>
    <p:extLst>
      <p:ext uri="{BB962C8B-B14F-4D97-AF65-F5344CB8AC3E}">
        <p14:creationId xmlns:p14="http://schemas.microsoft.com/office/powerpoint/2010/main" val="3874287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301B3-057E-4414-B12B-2E96F5235027}" type="slidenum">
              <a:rPr lang="en-US" smtClean="0"/>
              <a:t>4</a:t>
            </a:fld>
            <a:endParaRPr lang="en-US"/>
          </a:p>
        </p:txBody>
      </p:sp>
    </p:spTree>
    <p:extLst>
      <p:ext uri="{BB962C8B-B14F-4D97-AF65-F5344CB8AC3E}">
        <p14:creationId xmlns:p14="http://schemas.microsoft.com/office/powerpoint/2010/main" val="4162482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301B3-057E-4414-B12B-2E96F5235027}" type="slidenum">
              <a:rPr lang="en-US" smtClean="0"/>
              <a:t>10</a:t>
            </a:fld>
            <a:endParaRPr lang="en-US"/>
          </a:p>
        </p:txBody>
      </p:sp>
    </p:spTree>
    <p:extLst>
      <p:ext uri="{BB962C8B-B14F-4D97-AF65-F5344CB8AC3E}">
        <p14:creationId xmlns:p14="http://schemas.microsoft.com/office/powerpoint/2010/main" val="14247461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1.jpg"/><Relationship Id="rId5" Type="http://schemas.openxmlformats.org/officeDocument/2006/relationships/image" Target="../media/image5.png"/><Relationship Id="rId4" Type="http://schemas.openxmlformats.org/officeDocument/2006/relationships/image" Target="../media/image4.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6" name="Picture 25" hidden="1">
            <a:extLst>
              <a:ext uri="{FF2B5EF4-FFF2-40B4-BE49-F238E27FC236}">
                <a16:creationId xmlns:a16="http://schemas.microsoft.com/office/drawing/2014/main" id="{47C0E4A3-591D-4444-9369-016BA0885977}"/>
              </a:ext>
            </a:extLst>
          </p:cNvPr>
          <p:cNvPicPr>
            <a:picLocks noChangeAspect="1"/>
          </p:cNvPicPr>
          <p:nvPr userDrawn="1"/>
        </p:nvPicPr>
        <p:blipFill>
          <a:blip r:embed="rId2">
            <a:extLst>
              <a:ext uri="{28A0092B-C50C-407E-A947-70E740481C1C}">
                <a14:useLocalDpi xmlns:a14="http://schemas.microsoft.com/office/drawing/2010/main" val="0"/>
              </a:ext>
            </a:extLst>
          </a:blip>
          <a:srcRect l="18240" t="25388" r="23834" b="26058"/>
          <a:stretch>
            <a:fillRect/>
          </a:stretch>
        </p:blipFill>
        <p:spPr>
          <a:xfrm rot="2001418">
            <a:off x="799092" y="-402071"/>
            <a:ext cx="1797395" cy="1246810"/>
          </a:xfrm>
          <a:custGeom>
            <a:avLst/>
            <a:gdLst/>
            <a:ahLst/>
            <a:cxnLst/>
            <a:rect l="l" t="t" r="r" b="b"/>
            <a:pathLst>
              <a:path w="1797395" h="1246810">
                <a:moveTo>
                  <a:pt x="1583965" y="148144"/>
                </a:moveTo>
                <a:cubicBezTo>
                  <a:pt x="1581680" y="149648"/>
                  <a:pt x="1579944" y="151570"/>
                  <a:pt x="1578757" y="153912"/>
                </a:cubicBezTo>
                <a:cubicBezTo>
                  <a:pt x="1577570" y="156252"/>
                  <a:pt x="1576842" y="158817"/>
                  <a:pt x="1576572" y="161605"/>
                </a:cubicBezTo>
                <a:cubicBezTo>
                  <a:pt x="1576304" y="164394"/>
                  <a:pt x="1576399" y="167352"/>
                  <a:pt x="1576859" y="170479"/>
                </a:cubicBezTo>
                <a:cubicBezTo>
                  <a:pt x="1577320" y="173606"/>
                  <a:pt x="1578033" y="176702"/>
                  <a:pt x="1579000" y="179769"/>
                </a:cubicBezTo>
                <a:cubicBezTo>
                  <a:pt x="1579966" y="182836"/>
                  <a:pt x="1581141" y="185804"/>
                  <a:pt x="1582523" y="188674"/>
                </a:cubicBezTo>
                <a:cubicBezTo>
                  <a:pt x="1583906" y="191545"/>
                  <a:pt x="1585332" y="194095"/>
                  <a:pt x="1586800" y="196325"/>
                </a:cubicBezTo>
                <a:cubicBezTo>
                  <a:pt x="1587874" y="197957"/>
                  <a:pt x="1589016" y="199426"/>
                  <a:pt x="1590228" y="200733"/>
                </a:cubicBezTo>
                <a:cubicBezTo>
                  <a:pt x="1591439" y="202040"/>
                  <a:pt x="1592747" y="203050"/>
                  <a:pt x="1594151" y="203763"/>
                </a:cubicBezTo>
                <a:cubicBezTo>
                  <a:pt x="1595556" y="204475"/>
                  <a:pt x="1597026" y="204813"/>
                  <a:pt x="1598561" y="204777"/>
                </a:cubicBezTo>
                <a:cubicBezTo>
                  <a:pt x="1600096" y="204741"/>
                  <a:pt x="1601707" y="204168"/>
                  <a:pt x="1603393" y="203058"/>
                </a:cubicBezTo>
                <a:cubicBezTo>
                  <a:pt x="1605786" y="201483"/>
                  <a:pt x="1607759" y="199151"/>
                  <a:pt x="1609312" y="196063"/>
                </a:cubicBezTo>
                <a:cubicBezTo>
                  <a:pt x="1610865" y="192975"/>
                  <a:pt x="1611914" y="189477"/>
                  <a:pt x="1612461" y="185571"/>
                </a:cubicBezTo>
                <a:cubicBezTo>
                  <a:pt x="1613007" y="181664"/>
                  <a:pt x="1613027" y="177520"/>
                  <a:pt x="1612520" y="173138"/>
                </a:cubicBezTo>
                <a:cubicBezTo>
                  <a:pt x="1612012" y="168755"/>
                  <a:pt x="1610904" y="164437"/>
                  <a:pt x="1609195" y="160183"/>
                </a:cubicBezTo>
                <a:lnTo>
                  <a:pt x="1604230" y="147666"/>
                </a:lnTo>
                <a:cubicBezTo>
                  <a:pt x="1600357" y="145928"/>
                  <a:pt x="1596773" y="145072"/>
                  <a:pt x="1593477" y="145098"/>
                </a:cubicBezTo>
                <a:cubicBezTo>
                  <a:pt x="1590181" y="145124"/>
                  <a:pt x="1587010" y="146140"/>
                  <a:pt x="1583965" y="148144"/>
                </a:cubicBezTo>
                <a:close/>
                <a:moveTo>
                  <a:pt x="1440759" y="242417"/>
                </a:moveTo>
                <a:cubicBezTo>
                  <a:pt x="1438475" y="243921"/>
                  <a:pt x="1436739" y="245843"/>
                  <a:pt x="1435551" y="248184"/>
                </a:cubicBezTo>
                <a:cubicBezTo>
                  <a:pt x="1434364" y="250524"/>
                  <a:pt x="1433636" y="253089"/>
                  <a:pt x="1433367" y="255877"/>
                </a:cubicBezTo>
                <a:cubicBezTo>
                  <a:pt x="1433098" y="258666"/>
                  <a:pt x="1433194" y="261624"/>
                  <a:pt x="1433654" y="264751"/>
                </a:cubicBezTo>
                <a:cubicBezTo>
                  <a:pt x="1434115" y="267878"/>
                  <a:pt x="1434828" y="270974"/>
                  <a:pt x="1435794" y="274041"/>
                </a:cubicBezTo>
                <a:cubicBezTo>
                  <a:pt x="1436761" y="277108"/>
                  <a:pt x="1437935" y="280076"/>
                  <a:pt x="1439318" y="282947"/>
                </a:cubicBezTo>
                <a:cubicBezTo>
                  <a:pt x="1440701" y="285817"/>
                  <a:pt x="1442126" y="288368"/>
                  <a:pt x="1443594" y="290597"/>
                </a:cubicBezTo>
                <a:cubicBezTo>
                  <a:pt x="1444668" y="292229"/>
                  <a:pt x="1445811" y="293698"/>
                  <a:pt x="1447022" y="295006"/>
                </a:cubicBezTo>
                <a:cubicBezTo>
                  <a:pt x="1448234" y="296313"/>
                  <a:pt x="1449542" y="297323"/>
                  <a:pt x="1450946" y="298035"/>
                </a:cubicBezTo>
                <a:cubicBezTo>
                  <a:pt x="1452351" y="298748"/>
                  <a:pt x="1453821" y="299086"/>
                  <a:pt x="1455356" y="299050"/>
                </a:cubicBezTo>
                <a:cubicBezTo>
                  <a:pt x="1456891" y="299014"/>
                  <a:pt x="1458501" y="298440"/>
                  <a:pt x="1460187" y="297331"/>
                </a:cubicBezTo>
                <a:cubicBezTo>
                  <a:pt x="1462580" y="295755"/>
                  <a:pt x="1464553" y="293423"/>
                  <a:pt x="1466107" y="290335"/>
                </a:cubicBezTo>
                <a:cubicBezTo>
                  <a:pt x="1467660" y="287247"/>
                  <a:pt x="1468709" y="283750"/>
                  <a:pt x="1469256" y="279843"/>
                </a:cubicBezTo>
                <a:cubicBezTo>
                  <a:pt x="1469802" y="275937"/>
                  <a:pt x="1469822" y="271792"/>
                  <a:pt x="1469315" y="267410"/>
                </a:cubicBezTo>
                <a:cubicBezTo>
                  <a:pt x="1468807" y="263027"/>
                  <a:pt x="1467699" y="258709"/>
                  <a:pt x="1465990" y="254455"/>
                </a:cubicBezTo>
                <a:lnTo>
                  <a:pt x="1461024" y="241939"/>
                </a:lnTo>
                <a:cubicBezTo>
                  <a:pt x="1457152" y="240201"/>
                  <a:pt x="1453568" y="239344"/>
                  <a:pt x="1450271" y="239371"/>
                </a:cubicBezTo>
                <a:cubicBezTo>
                  <a:pt x="1446975" y="239396"/>
                  <a:pt x="1443805" y="240412"/>
                  <a:pt x="1440759" y="242417"/>
                </a:cubicBezTo>
                <a:close/>
                <a:moveTo>
                  <a:pt x="1360913" y="294980"/>
                </a:moveTo>
                <a:cubicBezTo>
                  <a:pt x="1358466" y="296591"/>
                  <a:pt x="1356479" y="298931"/>
                  <a:pt x="1354953" y="302002"/>
                </a:cubicBezTo>
                <a:cubicBezTo>
                  <a:pt x="1353427" y="305072"/>
                  <a:pt x="1352400" y="308574"/>
                  <a:pt x="1351872" y="312508"/>
                </a:cubicBezTo>
                <a:cubicBezTo>
                  <a:pt x="1351343" y="316442"/>
                  <a:pt x="1351328" y="320622"/>
                  <a:pt x="1351826" y="325049"/>
                </a:cubicBezTo>
                <a:cubicBezTo>
                  <a:pt x="1352324" y="329477"/>
                  <a:pt x="1353455" y="333800"/>
                  <a:pt x="1355218" y="338018"/>
                </a:cubicBezTo>
                <a:lnTo>
                  <a:pt x="1360184" y="350535"/>
                </a:lnTo>
                <a:cubicBezTo>
                  <a:pt x="1364056" y="352273"/>
                  <a:pt x="1367623" y="353102"/>
                  <a:pt x="1370883" y="353021"/>
                </a:cubicBezTo>
                <a:cubicBezTo>
                  <a:pt x="1374143" y="352941"/>
                  <a:pt x="1377296" y="351898"/>
                  <a:pt x="1380342" y="349893"/>
                </a:cubicBezTo>
                <a:cubicBezTo>
                  <a:pt x="1382517" y="348461"/>
                  <a:pt x="1384180" y="346606"/>
                  <a:pt x="1385331" y="344328"/>
                </a:cubicBezTo>
                <a:cubicBezTo>
                  <a:pt x="1386482" y="342051"/>
                  <a:pt x="1387232" y="339549"/>
                  <a:pt x="1387582" y="336824"/>
                </a:cubicBezTo>
                <a:cubicBezTo>
                  <a:pt x="1387932" y="334100"/>
                  <a:pt x="1387895" y="331200"/>
                  <a:pt x="1387470" y="328128"/>
                </a:cubicBezTo>
                <a:cubicBezTo>
                  <a:pt x="1387046" y="325056"/>
                  <a:pt x="1386364" y="321977"/>
                  <a:pt x="1385425" y="318893"/>
                </a:cubicBezTo>
                <a:cubicBezTo>
                  <a:pt x="1384485" y="315808"/>
                  <a:pt x="1383329" y="312808"/>
                  <a:pt x="1381956" y="309892"/>
                </a:cubicBezTo>
                <a:cubicBezTo>
                  <a:pt x="1380582" y="306977"/>
                  <a:pt x="1379072" y="304268"/>
                  <a:pt x="1377425" y="301767"/>
                </a:cubicBezTo>
                <a:cubicBezTo>
                  <a:pt x="1376530" y="300407"/>
                  <a:pt x="1375504" y="299055"/>
                  <a:pt x="1374347" y="297712"/>
                </a:cubicBezTo>
                <a:cubicBezTo>
                  <a:pt x="1373190" y="296369"/>
                  <a:pt x="1371905" y="295305"/>
                  <a:pt x="1370492" y="294521"/>
                </a:cubicBezTo>
                <a:cubicBezTo>
                  <a:pt x="1369079" y="293736"/>
                  <a:pt x="1367577" y="293321"/>
                  <a:pt x="1365989" y="293276"/>
                </a:cubicBezTo>
                <a:cubicBezTo>
                  <a:pt x="1364400" y="293230"/>
                  <a:pt x="1362708" y="293798"/>
                  <a:pt x="1360913" y="294980"/>
                </a:cubicBezTo>
                <a:close/>
                <a:moveTo>
                  <a:pt x="756555" y="692829"/>
                </a:moveTo>
                <a:cubicBezTo>
                  <a:pt x="754271" y="694333"/>
                  <a:pt x="752535" y="696255"/>
                  <a:pt x="751348" y="698596"/>
                </a:cubicBezTo>
                <a:cubicBezTo>
                  <a:pt x="750160" y="700937"/>
                  <a:pt x="749432" y="703502"/>
                  <a:pt x="749163" y="706290"/>
                </a:cubicBezTo>
                <a:cubicBezTo>
                  <a:pt x="748894" y="709079"/>
                  <a:pt x="748990" y="712037"/>
                  <a:pt x="749450" y="715164"/>
                </a:cubicBezTo>
                <a:cubicBezTo>
                  <a:pt x="749910" y="718291"/>
                  <a:pt x="750623" y="721387"/>
                  <a:pt x="751590" y="724454"/>
                </a:cubicBezTo>
                <a:cubicBezTo>
                  <a:pt x="752556" y="727521"/>
                  <a:pt x="753731" y="730489"/>
                  <a:pt x="755114" y="733359"/>
                </a:cubicBezTo>
                <a:cubicBezTo>
                  <a:pt x="756497" y="736230"/>
                  <a:pt x="757922" y="738780"/>
                  <a:pt x="759390" y="741010"/>
                </a:cubicBezTo>
                <a:cubicBezTo>
                  <a:pt x="760464" y="742642"/>
                  <a:pt x="761607" y="744111"/>
                  <a:pt x="762818" y="745418"/>
                </a:cubicBezTo>
                <a:cubicBezTo>
                  <a:pt x="764029" y="746725"/>
                  <a:pt x="765338" y="747735"/>
                  <a:pt x="766742" y="748448"/>
                </a:cubicBezTo>
                <a:cubicBezTo>
                  <a:pt x="768146" y="749160"/>
                  <a:pt x="769616" y="749498"/>
                  <a:pt x="771152" y="749462"/>
                </a:cubicBezTo>
                <a:cubicBezTo>
                  <a:pt x="772687" y="749426"/>
                  <a:pt x="774297" y="748853"/>
                  <a:pt x="775983" y="747743"/>
                </a:cubicBezTo>
                <a:cubicBezTo>
                  <a:pt x="778376" y="746168"/>
                  <a:pt x="780349" y="743836"/>
                  <a:pt x="781902" y="740748"/>
                </a:cubicBezTo>
                <a:cubicBezTo>
                  <a:pt x="783456" y="737660"/>
                  <a:pt x="784505" y="734162"/>
                  <a:pt x="785051" y="730256"/>
                </a:cubicBezTo>
                <a:cubicBezTo>
                  <a:pt x="785598" y="726349"/>
                  <a:pt x="785617" y="722205"/>
                  <a:pt x="785110" y="717822"/>
                </a:cubicBezTo>
                <a:cubicBezTo>
                  <a:pt x="784603" y="713440"/>
                  <a:pt x="783495" y="709122"/>
                  <a:pt x="781786" y="704868"/>
                </a:cubicBezTo>
                <a:lnTo>
                  <a:pt x="776820" y="692351"/>
                </a:lnTo>
                <a:cubicBezTo>
                  <a:pt x="772948" y="690613"/>
                  <a:pt x="769363" y="689757"/>
                  <a:pt x="766067" y="689783"/>
                </a:cubicBezTo>
                <a:cubicBezTo>
                  <a:pt x="762771" y="689809"/>
                  <a:pt x="759601" y="690825"/>
                  <a:pt x="756555" y="692829"/>
                </a:cubicBezTo>
                <a:close/>
                <a:moveTo>
                  <a:pt x="120086" y="1111818"/>
                </a:moveTo>
                <a:cubicBezTo>
                  <a:pt x="117802" y="1113322"/>
                  <a:pt x="116066" y="1115244"/>
                  <a:pt x="114879" y="1117585"/>
                </a:cubicBezTo>
                <a:cubicBezTo>
                  <a:pt x="113691" y="1119925"/>
                  <a:pt x="112963" y="1122490"/>
                  <a:pt x="112694" y="1125279"/>
                </a:cubicBezTo>
                <a:cubicBezTo>
                  <a:pt x="112425" y="1128067"/>
                  <a:pt x="112520" y="1131025"/>
                  <a:pt x="112981" y="1134152"/>
                </a:cubicBezTo>
                <a:cubicBezTo>
                  <a:pt x="113441" y="1137279"/>
                  <a:pt x="114154" y="1140375"/>
                  <a:pt x="115121" y="1143442"/>
                </a:cubicBezTo>
                <a:cubicBezTo>
                  <a:pt x="116087" y="1146509"/>
                  <a:pt x="117262" y="1149478"/>
                  <a:pt x="118645" y="1152348"/>
                </a:cubicBezTo>
                <a:cubicBezTo>
                  <a:pt x="120028" y="1155218"/>
                  <a:pt x="121453" y="1157769"/>
                  <a:pt x="122921" y="1159998"/>
                </a:cubicBezTo>
                <a:cubicBezTo>
                  <a:pt x="123995" y="1161630"/>
                  <a:pt x="125138" y="1163099"/>
                  <a:pt x="126349" y="1164406"/>
                </a:cubicBezTo>
                <a:cubicBezTo>
                  <a:pt x="127561" y="1165714"/>
                  <a:pt x="128869" y="1166724"/>
                  <a:pt x="130273" y="1167436"/>
                </a:cubicBezTo>
                <a:cubicBezTo>
                  <a:pt x="131678" y="1168149"/>
                  <a:pt x="133147" y="1168487"/>
                  <a:pt x="134683" y="1168450"/>
                </a:cubicBezTo>
                <a:cubicBezTo>
                  <a:pt x="136218" y="1168414"/>
                  <a:pt x="137829" y="1167841"/>
                  <a:pt x="139514" y="1166732"/>
                </a:cubicBezTo>
                <a:cubicBezTo>
                  <a:pt x="141907" y="1165156"/>
                  <a:pt x="143880" y="1162824"/>
                  <a:pt x="145434" y="1159737"/>
                </a:cubicBezTo>
                <a:cubicBezTo>
                  <a:pt x="146987" y="1156648"/>
                  <a:pt x="148036" y="1153151"/>
                  <a:pt x="148582" y="1149244"/>
                </a:cubicBezTo>
                <a:cubicBezTo>
                  <a:pt x="149129" y="1145337"/>
                  <a:pt x="149149" y="1141193"/>
                  <a:pt x="148642" y="1136811"/>
                </a:cubicBezTo>
                <a:cubicBezTo>
                  <a:pt x="148134" y="1132428"/>
                  <a:pt x="147026" y="1128110"/>
                  <a:pt x="145317" y="1123856"/>
                </a:cubicBezTo>
                <a:lnTo>
                  <a:pt x="140351" y="1111340"/>
                </a:lnTo>
                <a:cubicBezTo>
                  <a:pt x="136479" y="1109602"/>
                  <a:pt x="132894" y="1108746"/>
                  <a:pt x="129598" y="1108772"/>
                </a:cubicBezTo>
                <a:cubicBezTo>
                  <a:pt x="126302" y="1108797"/>
                  <a:pt x="123132" y="1109813"/>
                  <a:pt x="120086" y="1111818"/>
                </a:cubicBezTo>
                <a:close/>
                <a:moveTo>
                  <a:pt x="263238" y="1017464"/>
                </a:moveTo>
                <a:cubicBezTo>
                  <a:pt x="260954" y="1018968"/>
                  <a:pt x="259231" y="1020881"/>
                  <a:pt x="258071" y="1023204"/>
                </a:cubicBezTo>
                <a:cubicBezTo>
                  <a:pt x="256911" y="1025527"/>
                  <a:pt x="256183" y="1028091"/>
                  <a:pt x="255886" y="1030898"/>
                </a:cubicBezTo>
                <a:cubicBezTo>
                  <a:pt x="255590" y="1033704"/>
                  <a:pt x="255672" y="1036671"/>
                  <a:pt x="256132" y="1039798"/>
                </a:cubicBezTo>
                <a:cubicBezTo>
                  <a:pt x="256593" y="1042925"/>
                  <a:pt x="257315" y="1046035"/>
                  <a:pt x="258299" y="1049129"/>
                </a:cubicBezTo>
                <a:cubicBezTo>
                  <a:pt x="259284" y="1052223"/>
                  <a:pt x="260459" y="1055191"/>
                  <a:pt x="261824" y="1058035"/>
                </a:cubicBezTo>
                <a:cubicBezTo>
                  <a:pt x="263189" y="1060878"/>
                  <a:pt x="264641" y="1063469"/>
                  <a:pt x="266180" y="1065807"/>
                </a:cubicBezTo>
                <a:cubicBezTo>
                  <a:pt x="267398" y="1067657"/>
                  <a:pt x="268671" y="1069235"/>
                  <a:pt x="269999" y="1070543"/>
                </a:cubicBezTo>
                <a:cubicBezTo>
                  <a:pt x="271328" y="1071851"/>
                  <a:pt x="272681" y="1072811"/>
                  <a:pt x="274060" y="1073425"/>
                </a:cubicBezTo>
                <a:cubicBezTo>
                  <a:pt x="275438" y="1074037"/>
                  <a:pt x="276845" y="1074281"/>
                  <a:pt x="278281" y="1074153"/>
                </a:cubicBezTo>
                <a:cubicBezTo>
                  <a:pt x="279717" y="1074026"/>
                  <a:pt x="281197" y="1073462"/>
                  <a:pt x="282720" y="1072459"/>
                </a:cubicBezTo>
                <a:cubicBezTo>
                  <a:pt x="285113" y="1070884"/>
                  <a:pt x="287086" y="1068552"/>
                  <a:pt x="288639" y="1065464"/>
                </a:cubicBezTo>
                <a:cubicBezTo>
                  <a:pt x="290192" y="1062376"/>
                  <a:pt x="291241" y="1058878"/>
                  <a:pt x="291788" y="1054972"/>
                </a:cubicBezTo>
                <a:cubicBezTo>
                  <a:pt x="292334" y="1051065"/>
                  <a:pt x="292345" y="1046907"/>
                  <a:pt x="291820" y="1042498"/>
                </a:cubicBezTo>
                <a:cubicBezTo>
                  <a:pt x="291295" y="1038088"/>
                  <a:pt x="290178" y="1033757"/>
                  <a:pt x="288469" y="1029503"/>
                </a:cubicBezTo>
                <a:lnTo>
                  <a:pt x="283503" y="1016986"/>
                </a:lnTo>
                <a:cubicBezTo>
                  <a:pt x="279630" y="1015247"/>
                  <a:pt x="276046" y="1014392"/>
                  <a:pt x="272750" y="1014417"/>
                </a:cubicBezTo>
                <a:cubicBezTo>
                  <a:pt x="269454" y="1014443"/>
                  <a:pt x="266284" y="1015459"/>
                  <a:pt x="263238" y="1017464"/>
                </a:cubicBezTo>
                <a:close/>
                <a:moveTo>
                  <a:pt x="1132476" y="443489"/>
                </a:moveTo>
                <a:cubicBezTo>
                  <a:pt x="1129757" y="445279"/>
                  <a:pt x="1127659" y="447420"/>
                  <a:pt x="1126182" y="449913"/>
                </a:cubicBezTo>
                <a:cubicBezTo>
                  <a:pt x="1124704" y="452406"/>
                  <a:pt x="1123700" y="455113"/>
                  <a:pt x="1123168" y="458036"/>
                </a:cubicBezTo>
                <a:cubicBezTo>
                  <a:pt x="1122636" y="460958"/>
                  <a:pt x="1122524" y="464014"/>
                  <a:pt x="1122830" y="467203"/>
                </a:cubicBezTo>
                <a:cubicBezTo>
                  <a:pt x="1123137" y="470393"/>
                  <a:pt x="1123742" y="473561"/>
                  <a:pt x="1124644" y="476708"/>
                </a:cubicBezTo>
                <a:cubicBezTo>
                  <a:pt x="1125547" y="479856"/>
                  <a:pt x="1126694" y="482901"/>
                  <a:pt x="1128086" y="485844"/>
                </a:cubicBezTo>
                <a:cubicBezTo>
                  <a:pt x="1129477" y="488786"/>
                  <a:pt x="1130979" y="491482"/>
                  <a:pt x="1132590" y="493929"/>
                </a:cubicBezTo>
                <a:cubicBezTo>
                  <a:pt x="1134093" y="496213"/>
                  <a:pt x="1135667" y="498100"/>
                  <a:pt x="1137311" y="499591"/>
                </a:cubicBezTo>
                <a:cubicBezTo>
                  <a:pt x="1138954" y="501081"/>
                  <a:pt x="1140709" y="502089"/>
                  <a:pt x="1142576" y="502615"/>
                </a:cubicBezTo>
                <a:cubicBezTo>
                  <a:pt x="1144442" y="503140"/>
                  <a:pt x="1146419" y="503183"/>
                  <a:pt x="1148507" y="502744"/>
                </a:cubicBezTo>
                <a:cubicBezTo>
                  <a:pt x="1150596" y="502305"/>
                  <a:pt x="1152836" y="501298"/>
                  <a:pt x="1155229" y="499722"/>
                </a:cubicBezTo>
                <a:cubicBezTo>
                  <a:pt x="1157949" y="497932"/>
                  <a:pt x="1160047" y="495791"/>
                  <a:pt x="1161524" y="493298"/>
                </a:cubicBezTo>
                <a:cubicBezTo>
                  <a:pt x="1163001" y="490805"/>
                  <a:pt x="1163997" y="488084"/>
                  <a:pt x="1164511" y="485135"/>
                </a:cubicBezTo>
                <a:cubicBezTo>
                  <a:pt x="1165024" y="482185"/>
                  <a:pt x="1165128" y="479115"/>
                  <a:pt x="1164822" y="475926"/>
                </a:cubicBezTo>
                <a:cubicBezTo>
                  <a:pt x="1164515" y="472737"/>
                  <a:pt x="1163902" y="469555"/>
                  <a:pt x="1162981" y="466380"/>
                </a:cubicBezTo>
                <a:cubicBezTo>
                  <a:pt x="1162060" y="463205"/>
                  <a:pt x="1160913" y="460160"/>
                  <a:pt x="1159539" y="457245"/>
                </a:cubicBezTo>
                <a:cubicBezTo>
                  <a:pt x="1158166" y="454329"/>
                  <a:pt x="1156674" y="451648"/>
                  <a:pt x="1155062" y="449201"/>
                </a:cubicBezTo>
                <a:cubicBezTo>
                  <a:pt x="1153559" y="446916"/>
                  <a:pt x="1151994" y="445043"/>
                  <a:pt x="1150368" y="443579"/>
                </a:cubicBezTo>
                <a:cubicBezTo>
                  <a:pt x="1148742" y="442116"/>
                  <a:pt x="1146996" y="441122"/>
                  <a:pt x="1145130" y="440596"/>
                </a:cubicBezTo>
                <a:cubicBezTo>
                  <a:pt x="1143264" y="440071"/>
                  <a:pt x="1141287" y="440027"/>
                  <a:pt x="1139199" y="440467"/>
                </a:cubicBezTo>
                <a:cubicBezTo>
                  <a:pt x="1137110" y="440906"/>
                  <a:pt x="1134869" y="441913"/>
                  <a:pt x="1132476" y="443489"/>
                </a:cubicBezTo>
                <a:close/>
                <a:moveTo>
                  <a:pt x="916322" y="583562"/>
                </a:moveTo>
                <a:cubicBezTo>
                  <a:pt x="913602" y="585352"/>
                  <a:pt x="911491" y="587444"/>
                  <a:pt x="909987" y="589837"/>
                </a:cubicBezTo>
                <a:cubicBezTo>
                  <a:pt x="908483" y="592230"/>
                  <a:pt x="907461" y="594793"/>
                  <a:pt x="906922" y="597526"/>
                </a:cubicBezTo>
                <a:cubicBezTo>
                  <a:pt x="906382" y="600259"/>
                  <a:pt x="906271" y="603139"/>
                  <a:pt x="906587" y="606165"/>
                </a:cubicBezTo>
                <a:cubicBezTo>
                  <a:pt x="906904" y="609192"/>
                  <a:pt x="907550" y="612216"/>
                  <a:pt x="908526" y="615238"/>
                </a:cubicBezTo>
                <a:lnTo>
                  <a:pt x="915378" y="610727"/>
                </a:lnTo>
                <a:cubicBezTo>
                  <a:pt x="919729" y="607863"/>
                  <a:pt x="923185" y="605178"/>
                  <a:pt x="925746" y="602674"/>
                </a:cubicBezTo>
                <a:cubicBezTo>
                  <a:pt x="928307" y="600170"/>
                  <a:pt x="930162" y="597837"/>
                  <a:pt x="931312" y="595677"/>
                </a:cubicBezTo>
                <a:cubicBezTo>
                  <a:pt x="932463" y="593516"/>
                  <a:pt x="933007" y="591501"/>
                  <a:pt x="932946" y="589632"/>
                </a:cubicBezTo>
                <a:cubicBezTo>
                  <a:pt x="932885" y="587762"/>
                  <a:pt x="932353" y="586067"/>
                  <a:pt x="931350" y="584543"/>
                </a:cubicBezTo>
                <a:cubicBezTo>
                  <a:pt x="929918" y="582368"/>
                  <a:pt x="927871" y="581124"/>
                  <a:pt x="925209" y="580810"/>
                </a:cubicBezTo>
                <a:cubicBezTo>
                  <a:pt x="922547" y="580497"/>
                  <a:pt x="919585" y="581414"/>
                  <a:pt x="916322" y="583562"/>
                </a:cubicBezTo>
                <a:close/>
                <a:moveTo>
                  <a:pt x="351455" y="955414"/>
                </a:moveTo>
                <a:cubicBezTo>
                  <a:pt x="348736" y="957205"/>
                  <a:pt x="346624" y="959296"/>
                  <a:pt x="345121" y="961689"/>
                </a:cubicBezTo>
                <a:cubicBezTo>
                  <a:pt x="343617" y="964082"/>
                  <a:pt x="342595" y="966645"/>
                  <a:pt x="342056" y="969378"/>
                </a:cubicBezTo>
                <a:cubicBezTo>
                  <a:pt x="341516" y="972111"/>
                  <a:pt x="341404" y="974991"/>
                  <a:pt x="341721" y="978018"/>
                </a:cubicBezTo>
                <a:cubicBezTo>
                  <a:pt x="342037" y="981045"/>
                  <a:pt x="342683" y="984069"/>
                  <a:pt x="343659" y="987090"/>
                </a:cubicBezTo>
                <a:lnTo>
                  <a:pt x="350512" y="982579"/>
                </a:lnTo>
                <a:cubicBezTo>
                  <a:pt x="354863" y="979715"/>
                  <a:pt x="358319" y="977031"/>
                  <a:pt x="360880" y="974526"/>
                </a:cubicBezTo>
                <a:cubicBezTo>
                  <a:pt x="363440" y="972022"/>
                  <a:pt x="365296" y="969689"/>
                  <a:pt x="366446" y="967529"/>
                </a:cubicBezTo>
                <a:cubicBezTo>
                  <a:pt x="367596" y="965368"/>
                  <a:pt x="368141" y="963354"/>
                  <a:pt x="368080" y="961484"/>
                </a:cubicBezTo>
                <a:cubicBezTo>
                  <a:pt x="368018" y="959615"/>
                  <a:pt x="367487" y="957919"/>
                  <a:pt x="366484" y="956396"/>
                </a:cubicBezTo>
                <a:cubicBezTo>
                  <a:pt x="365052" y="954220"/>
                  <a:pt x="363005" y="952976"/>
                  <a:pt x="360343" y="952663"/>
                </a:cubicBezTo>
                <a:cubicBezTo>
                  <a:pt x="357681" y="952349"/>
                  <a:pt x="354719" y="953266"/>
                  <a:pt x="351455" y="955414"/>
                </a:cubicBezTo>
                <a:close/>
                <a:moveTo>
                  <a:pt x="529050" y="819561"/>
                </a:moveTo>
                <a:cubicBezTo>
                  <a:pt x="531062" y="818236"/>
                  <a:pt x="532752" y="817221"/>
                  <a:pt x="534120" y="816516"/>
                </a:cubicBezTo>
                <a:cubicBezTo>
                  <a:pt x="535487" y="815810"/>
                  <a:pt x="536605" y="815347"/>
                  <a:pt x="537473" y="815126"/>
                </a:cubicBezTo>
                <a:cubicBezTo>
                  <a:pt x="538341" y="814906"/>
                  <a:pt x="539032" y="814919"/>
                  <a:pt x="539545" y="815166"/>
                </a:cubicBezTo>
                <a:cubicBezTo>
                  <a:pt x="540059" y="815412"/>
                  <a:pt x="540440" y="815843"/>
                  <a:pt x="540689" y="816459"/>
                </a:cubicBezTo>
                <a:lnTo>
                  <a:pt x="560827" y="865878"/>
                </a:lnTo>
                <a:cubicBezTo>
                  <a:pt x="561342" y="867253"/>
                  <a:pt x="561962" y="868638"/>
                  <a:pt x="562685" y="870033"/>
                </a:cubicBezTo>
                <a:cubicBezTo>
                  <a:pt x="563408" y="871428"/>
                  <a:pt x="564164" y="872723"/>
                  <a:pt x="564952" y="873920"/>
                </a:cubicBezTo>
                <a:cubicBezTo>
                  <a:pt x="565811" y="875225"/>
                  <a:pt x="566712" y="876328"/>
                  <a:pt x="567655" y="877227"/>
                </a:cubicBezTo>
                <a:cubicBezTo>
                  <a:pt x="568598" y="878127"/>
                  <a:pt x="569592" y="878778"/>
                  <a:pt x="570637" y="879181"/>
                </a:cubicBezTo>
                <a:cubicBezTo>
                  <a:pt x="571682" y="879584"/>
                  <a:pt x="572751" y="879699"/>
                  <a:pt x="573845" y="879525"/>
                </a:cubicBezTo>
                <a:cubicBezTo>
                  <a:pt x="574938" y="879351"/>
                  <a:pt x="576084" y="878870"/>
                  <a:pt x="577280" y="878082"/>
                </a:cubicBezTo>
                <a:cubicBezTo>
                  <a:pt x="579510" y="876614"/>
                  <a:pt x="581360" y="874363"/>
                  <a:pt x="582832" y="871329"/>
                </a:cubicBezTo>
                <a:cubicBezTo>
                  <a:pt x="584303" y="868294"/>
                  <a:pt x="585294" y="864797"/>
                  <a:pt x="585805" y="860836"/>
                </a:cubicBezTo>
                <a:cubicBezTo>
                  <a:pt x="586315" y="856874"/>
                  <a:pt x="586291" y="852603"/>
                  <a:pt x="585731" y="848022"/>
                </a:cubicBezTo>
                <a:cubicBezTo>
                  <a:pt x="585170" y="843441"/>
                  <a:pt x="584000" y="838851"/>
                  <a:pt x="582221" y="834254"/>
                </a:cubicBezTo>
                <a:lnTo>
                  <a:pt x="567692" y="798683"/>
                </a:lnTo>
                <a:cubicBezTo>
                  <a:pt x="567388" y="798103"/>
                  <a:pt x="567319" y="797467"/>
                  <a:pt x="567486" y="796772"/>
                </a:cubicBezTo>
                <a:cubicBezTo>
                  <a:pt x="567653" y="796078"/>
                  <a:pt x="568077" y="795331"/>
                  <a:pt x="568758" y="794531"/>
                </a:cubicBezTo>
                <a:cubicBezTo>
                  <a:pt x="569441" y="793731"/>
                  <a:pt x="570416" y="792816"/>
                  <a:pt x="571687" y="791785"/>
                </a:cubicBezTo>
                <a:cubicBezTo>
                  <a:pt x="572957" y="790754"/>
                  <a:pt x="574571" y="789594"/>
                  <a:pt x="576529" y="788306"/>
                </a:cubicBezTo>
                <a:cubicBezTo>
                  <a:pt x="578541" y="786981"/>
                  <a:pt x="580231" y="785966"/>
                  <a:pt x="581599" y="785260"/>
                </a:cubicBezTo>
                <a:cubicBezTo>
                  <a:pt x="582966" y="784555"/>
                  <a:pt x="584098" y="784083"/>
                  <a:pt x="584993" y="783844"/>
                </a:cubicBezTo>
                <a:cubicBezTo>
                  <a:pt x="585888" y="783606"/>
                  <a:pt x="586579" y="783619"/>
                  <a:pt x="587065" y="783883"/>
                </a:cubicBezTo>
                <a:cubicBezTo>
                  <a:pt x="587551" y="784148"/>
                  <a:pt x="587919" y="784588"/>
                  <a:pt x="588168" y="785204"/>
                </a:cubicBezTo>
                <a:lnTo>
                  <a:pt x="621576" y="867748"/>
                </a:lnTo>
                <a:cubicBezTo>
                  <a:pt x="621825" y="868363"/>
                  <a:pt x="621907" y="868992"/>
                  <a:pt x="621822" y="869632"/>
                </a:cubicBezTo>
                <a:cubicBezTo>
                  <a:pt x="621737" y="870273"/>
                  <a:pt x="621408" y="870957"/>
                  <a:pt x="620835" y="871685"/>
                </a:cubicBezTo>
                <a:cubicBezTo>
                  <a:pt x="620262" y="872413"/>
                  <a:pt x="619449" y="873221"/>
                  <a:pt x="618397" y="874109"/>
                </a:cubicBezTo>
                <a:cubicBezTo>
                  <a:pt x="617344" y="874997"/>
                  <a:pt x="615975" y="875996"/>
                  <a:pt x="614289" y="877105"/>
                </a:cubicBezTo>
                <a:cubicBezTo>
                  <a:pt x="612603" y="878215"/>
                  <a:pt x="611185" y="879051"/>
                  <a:pt x="610035" y="879614"/>
                </a:cubicBezTo>
                <a:cubicBezTo>
                  <a:pt x="608885" y="880176"/>
                  <a:pt x="607930" y="880531"/>
                  <a:pt x="607171" y="880680"/>
                </a:cubicBezTo>
                <a:cubicBezTo>
                  <a:pt x="606411" y="880829"/>
                  <a:pt x="605802" y="880763"/>
                  <a:pt x="605343" y="880480"/>
                </a:cubicBezTo>
                <a:cubicBezTo>
                  <a:pt x="604885" y="880198"/>
                  <a:pt x="604558" y="879730"/>
                  <a:pt x="604363" y="879079"/>
                </a:cubicBezTo>
                <a:lnTo>
                  <a:pt x="598779" y="865800"/>
                </a:lnTo>
                <a:cubicBezTo>
                  <a:pt x="598944" y="868420"/>
                  <a:pt x="598710" y="871321"/>
                  <a:pt x="598078" y="874505"/>
                </a:cubicBezTo>
                <a:cubicBezTo>
                  <a:pt x="597445" y="877689"/>
                  <a:pt x="596420" y="880898"/>
                  <a:pt x="595001" y="884131"/>
                </a:cubicBezTo>
                <a:cubicBezTo>
                  <a:pt x="593583" y="887365"/>
                  <a:pt x="591755" y="890420"/>
                  <a:pt x="589517" y="893296"/>
                </a:cubicBezTo>
                <a:cubicBezTo>
                  <a:pt x="587279" y="896172"/>
                  <a:pt x="584637" y="898613"/>
                  <a:pt x="581592" y="900618"/>
                </a:cubicBezTo>
                <a:cubicBezTo>
                  <a:pt x="577785" y="903124"/>
                  <a:pt x="574213" y="904715"/>
                  <a:pt x="570877" y="905391"/>
                </a:cubicBezTo>
                <a:cubicBezTo>
                  <a:pt x="567541" y="906067"/>
                  <a:pt x="564471" y="906022"/>
                  <a:pt x="561668" y="905256"/>
                </a:cubicBezTo>
                <a:cubicBezTo>
                  <a:pt x="558864" y="904490"/>
                  <a:pt x="556254" y="903071"/>
                  <a:pt x="553837" y="900998"/>
                </a:cubicBezTo>
                <a:cubicBezTo>
                  <a:pt x="551420" y="898926"/>
                  <a:pt x="549227" y="896394"/>
                  <a:pt x="547258" y="893403"/>
                </a:cubicBezTo>
                <a:cubicBezTo>
                  <a:pt x="546040" y="891553"/>
                  <a:pt x="544919" y="889583"/>
                  <a:pt x="543893" y="887491"/>
                </a:cubicBezTo>
                <a:cubicBezTo>
                  <a:pt x="542866" y="885399"/>
                  <a:pt x="541881" y="883222"/>
                  <a:pt x="540937" y="880959"/>
                </a:cubicBezTo>
                <a:lnTo>
                  <a:pt x="520213" y="829939"/>
                </a:lnTo>
                <a:cubicBezTo>
                  <a:pt x="519964" y="829323"/>
                  <a:pt x="519909" y="828677"/>
                  <a:pt x="520048" y="828001"/>
                </a:cubicBezTo>
                <a:cubicBezTo>
                  <a:pt x="520187" y="827325"/>
                  <a:pt x="520598" y="826586"/>
                  <a:pt x="521280" y="825787"/>
                </a:cubicBezTo>
                <a:cubicBezTo>
                  <a:pt x="521962" y="824987"/>
                  <a:pt x="522938" y="824071"/>
                  <a:pt x="524208" y="823041"/>
                </a:cubicBezTo>
                <a:cubicBezTo>
                  <a:pt x="525478" y="822009"/>
                  <a:pt x="527092" y="820850"/>
                  <a:pt x="529050" y="819561"/>
                </a:cubicBezTo>
                <a:close/>
                <a:moveTo>
                  <a:pt x="835078" y="616231"/>
                </a:moveTo>
                <a:cubicBezTo>
                  <a:pt x="837253" y="614799"/>
                  <a:pt x="839482" y="613566"/>
                  <a:pt x="841763" y="612532"/>
                </a:cubicBezTo>
                <a:cubicBezTo>
                  <a:pt x="844045" y="611498"/>
                  <a:pt x="846244" y="610693"/>
                  <a:pt x="848360" y="610118"/>
                </a:cubicBezTo>
                <a:cubicBezTo>
                  <a:pt x="850476" y="609544"/>
                  <a:pt x="852451" y="609199"/>
                  <a:pt x="854285" y="609083"/>
                </a:cubicBezTo>
                <a:cubicBezTo>
                  <a:pt x="856118" y="608967"/>
                  <a:pt x="857568" y="609008"/>
                  <a:pt x="858632" y="609203"/>
                </a:cubicBezTo>
                <a:cubicBezTo>
                  <a:pt x="859696" y="609399"/>
                  <a:pt x="860485" y="609679"/>
                  <a:pt x="860997" y="610043"/>
                </a:cubicBezTo>
                <a:cubicBezTo>
                  <a:pt x="861510" y="610408"/>
                  <a:pt x="861999" y="610943"/>
                  <a:pt x="862464" y="611650"/>
                </a:cubicBezTo>
                <a:cubicBezTo>
                  <a:pt x="863288" y="612901"/>
                  <a:pt x="864069" y="614413"/>
                  <a:pt x="864808" y="616187"/>
                </a:cubicBezTo>
                <a:cubicBezTo>
                  <a:pt x="865547" y="617962"/>
                  <a:pt x="866137" y="619717"/>
                  <a:pt x="866579" y="621453"/>
                </a:cubicBezTo>
                <a:cubicBezTo>
                  <a:pt x="867020" y="623189"/>
                  <a:pt x="867187" y="624775"/>
                  <a:pt x="867079" y="626210"/>
                </a:cubicBezTo>
                <a:cubicBezTo>
                  <a:pt x="866972" y="627645"/>
                  <a:pt x="866483" y="628649"/>
                  <a:pt x="865613" y="629222"/>
                </a:cubicBezTo>
                <a:cubicBezTo>
                  <a:pt x="864797" y="629759"/>
                  <a:pt x="863793" y="629952"/>
                  <a:pt x="862602" y="629800"/>
                </a:cubicBezTo>
                <a:cubicBezTo>
                  <a:pt x="861412" y="629649"/>
                  <a:pt x="859990" y="629532"/>
                  <a:pt x="858338" y="629450"/>
                </a:cubicBezTo>
                <a:cubicBezTo>
                  <a:pt x="856686" y="629369"/>
                  <a:pt x="854793" y="629542"/>
                  <a:pt x="852660" y="629973"/>
                </a:cubicBezTo>
                <a:cubicBezTo>
                  <a:pt x="850527" y="630403"/>
                  <a:pt x="848127" y="631495"/>
                  <a:pt x="845462" y="633249"/>
                </a:cubicBezTo>
                <a:cubicBezTo>
                  <a:pt x="842634" y="635111"/>
                  <a:pt x="840517" y="637401"/>
                  <a:pt x="839111" y="640120"/>
                </a:cubicBezTo>
                <a:cubicBezTo>
                  <a:pt x="837704" y="642839"/>
                  <a:pt x="836825" y="645737"/>
                  <a:pt x="836473" y="648814"/>
                </a:cubicBezTo>
                <a:cubicBezTo>
                  <a:pt x="836121" y="651891"/>
                  <a:pt x="836234" y="655052"/>
                  <a:pt x="836811" y="658296"/>
                </a:cubicBezTo>
                <a:cubicBezTo>
                  <a:pt x="837388" y="661542"/>
                  <a:pt x="838173" y="664688"/>
                  <a:pt x="839167" y="667737"/>
                </a:cubicBezTo>
                <a:cubicBezTo>
                  <a:pt x="840160" y="670786"/>
                  <a:pt x="841286" y="673592"/>
                  <a:pt x="842545" y="676154"/>
                </a:cubicBezTo>
                <a:cubicBezTo>
                  <a:pt x="843803" y="678717"/>
                  <a:pt x="845005" y="680869"/>
                  <a:pt x="846151" y="682609"/>
                </a:cubicBezTo>
                <a:cubicBezTo>
                  <a:pt x="849051" y="687014"/>
                  <a:pt x="852218" y="689723"/>
                  <a:pt x="855652" y="690737"/>
                </a:cubicBezTo>
                <a:cubicBezTo>
                  <a:pt x="859087" y="691750"/>
                  <a:pt x="862870" y="690896"/>
                  <a:pt x="867004" y="688175"/>
                </a:cubicBezTo>
                <a:cubicBezTo>
                  <a:pt x="870049" y="686170"/>
                  <a:pt x="872400" y="684057"/>
                  <a:pt x="874057" y="681837"/>
                </a:cubicBezTo>
                <a:cubicBezTo>
                  <a:pt x="875713" y="679616"/>
                  <a:pt x="877003" y="677520"/>
                  <a:pt x="877926" y="675547"/>
                </a:cubicBezTo>
                <a:cubicBezTo>
                  <a:pt x="878850" y="673575"/>
                  <a:pt x="879618" y="671842"/>
                  <a:pt x="880232" y="670346"/>
                </a:cubicBezTo>
                <a:cubicBezTo>
                  <a:pt x="880846" y="668851"/>
                  <a:pt x="881615" y="667799"/>
                  <a:pt x="882539" y="667190"/>
                </a:cubicBezTo>
                <a:cubicBezTo>
                  <a:pt x="883083" y="666832"/>
                  <a:pt x="883639" y="666817"/>
                  <a:pt x="884206" y="667146"/>
                </a:cubicBezTo>
                <a:cubicBezTo>
                  <a:pt x="884772" y="667474"/>
                  <a:pt x="885360" y="668101"/>
                  <a:pt x="885969" y="669025"/>
                </a:cubicBezTo>
                <a:cubicBezTo>
                  <a:pt x="886578" y="669950"/>
                  <a:pt x="887230" y="671177"/>
                  <a:pt x="887925" y="672707"/>
                </a:cubicBezTo>
                <a:cubicBezTo>
                  <a:pt x="888620" y="674237"/>
                  <a:pt x="889257" y="675826"/>
                  <a:pt x="889834" y="677472"/>
                </a:cubicBezTo>
                <a:cubicBezTo>
                  <a:pt x="890411" y="679119"/>
                  <a:pt x="890872" y="680706"/>
                  <a:pt x="891215" y="682234"/>
                </a:cubicBezTo>
                <a:cubicBezTo>
                  <a:pt x="891558" y="683762"/>
                  <a:pt x="891596" y="685122"/>
                  <a:pt x="891327" y="686312"/>
                </a:cubicBezTo>
                <a:cubicBezTo>
                  <a:pt x="891058" y="687502"/>
                  <a:pt x="890430" y="689065"/>
                  <a:pt x="889444" y="691001"/>
                </a:cubicBezTo>
                <a:cubicBezTo>
                  <a:pt x="888458" y="692936"/>
                  <a:pt x="887164" y="694938"/>
                  <a:pt x="885563" y="697006"/>
                </a:cubicBezTo>
                <a:cubicBezTo>
                  <a:pt x="883961" y="699073"/>
                  <a:pt x="882094" y="701121"/>
                  <a:pt x="879960" y="703149"/>
                </a:cubicBezTo>
                <a:cubicBezTo>
                  <a:pt x="877826" y="705177"/>
                  <a:pt x="875454" y="707051"/>
                  <a:pt x="872844" y="708769"/>
                </a:cubicBezTo>
                <a:cubicBezTo>
                  <a:pt x="863543" y="714892"/>
                  <a:pt x="855034" y="717122"/>
                  <a:pt x="847314" y="715461"/>
                </a:cubicBezTo>
                <a:cubicBezTo>
                  <a:pt x="839594" y="713800"/>
                  <a:pt x="832709" y="708373"/>
                  <a:pt x="826659" y="699182"/>
                </a:cubicBezTo>
                <a:cubicBezTo>
                  <a:pt x="824475" y="695865"/>
                  <a:pt x="822389" y="692015"/>
                  <a:pt x="820400" y="687633"/>
                </a:cubicBezTo>
                <a:cubicBezTo>
                  <a:pt x="818413" y="683251"/>
                  <a:pt x="816810" y="678596"/>
                  <a:pt x="815592" y="673668"/>
                </a:cubicBezTo>
                <a:cubicBezTo>
                  <a:pt x="814375" y="668740"/>
                  <a:pt x="813659" y="663657"/>
                  <a:pt x="813446" y="658418"/>
                </a:cubicBezTo>
                <a:cubicBezTo>
                  <a:pt x="813233" y="653180"/>
                  <a:pt x="813809" y="648045"/>
                  <a:pt x="815175" y="643015"/>
                </a:cubicBezTo>
                <a:cubicBezTo>
                  <a:pt x="816540" y="637984"/>
                  <a:pt x="818798" y="633184"/>
                  <a:pt x="821949" y="628616"/>
                </a:cubicBezTo>
                <a:cubicBezTo>
                  <a:pt x="825100" y="624047"/>
                  <a:pt x="829476" y="619919"/>
                  <a:pt x="835078" y="616231"/>
                </a:cubicBezTo>
                <a:close/>
                <a:moveTo>
                  <a:pt x="1674753" y="63355"/>
                </a:moveTo>
                <a:cubicBezTo>
                  <a:pt x="1678559" y="60849"/>
                  <a:pt x="1682122" y="59303"/>
                  <a:pt x="1685439" y="58717"/>
                </a:cubicBezTo>
                <a:cubicBezTo>
                  <a:pt x="1688756" y="58132"/>
                  <a:pt x="1691844" y="58263"/>
                  <a:pt x="1694700" y="59110"/>
                </a:cubicBezTo>
                <a:cubicBezTo>
                  <a:pt x="1697558" y="59957"/>
                  <a:pt x="1700173" y="61413"/>
                  <a:pt x="1702544" y="63476"/>
                </a:cubicBezTo>
                <a:cubicBezTo>
                  <a:pt x="1704917" y="65540"/>
                  <a:pt x="1707033" y="67985"/>
                  <a:pt x="1708895" y="70814"/>
                </a:cubicBezTo>
                <a:cubicBezTo>
                  <a:pt x="1710148" y="72717"/>
                  <a:pt x="1711279" y="74702"/>
                  <a:pt x="1712287" y="76766"/>
                </a:cubicBezTo>
                <a:cubicBezTo>
                  <a:pt x="1713295" y="78831"/>
                  <a:pt x="1714272" y="80994"/>
                  <a:pt x="1715216" y="83257"/>
                </a:cubicBezTo>
                <a:lnTo>
                  <a:pt x="1735751" y="134168"/>
                </a:lnTo>
                <a:cubicBezTo>
                  <a:pt x="1736000" y="134783"/>
                  <a:pt x="1736055" y="135429"/>
                  <a:pt x="1735916" y="136106"/>
                </a:cubicBezTo>
                <a:cubicBezTo>
                  <a:pt x="1735777" y="136782"/>
                  <a:pt x="1735375" y="137534"/>
                  <a:pt x="1734711" y="138361"/>
                </a:cubicBezTo>
                <a:cubicBezTo>
                  <a:pt x="1734047" y="139188"/>
                  <a:pt x="1733094" y="140107"/>
                  <a:pt x="1731850" y="141121"/>
                </a:cubicBezTo>
                <a:cubicBezTo>
                  <a:pt x="1730608" y="142134"/>
                  <a:pt x="1728980" y="143303"/>
                  <a:pt x="1726968" y="144627"/>
                </a:cubicBezTo>
                <a:cubicBezTo>
                  <a:pt x="1724955" y="145952"/>
                  <a:pt x="1723265" y="146967"/>
                  <a:pt x="1721898" y="147673"/>
                </a:cubicBezTo>
                <a:cubicBezTo>
                  <a:pt x="1720530" y="148378"/>
                  <a:pt x="1719403" y="148827"/>
                  <a:pt x="1718517" y="149021"/>
                </a:cubicBezTo>
                <a:cubicBezTo>
                  <a:pt x="1717631" y="149215"/>
                  <a:pt x="1716932" y="149188"/>
                  <a:pt x="1716419" y="148941"/>
                </a:cubicBezTo>
                <a:cubicBezTo>
                  <a:pt x="1715905" y="148694"/>
                  <a:pt x="1715524" y="148263"/>
                  <a:pt x="1715275" y="147648"/>
                </a:cubicBezTo>
                <a:lnTo>
                  <a:pt x="1695354" y="98203"/>
                </a:lnTo>
                <a:cubicBezTo>
                  <a:pt x="1694767" y="96719"/>
                  <a:pt x="1694093" y="95252"/>
                  <a:pt x="1693334" y="93803"/>
                </a:cubicBezTo>
                <a:cubicBezTo>
                  <a:pt x="1692575" y="92354"/>
                  <a:pt x="1691855" y="91112"/>
                  <a:pt x="1691175" y="90079"/>
                </a:cubicBezTo>
                <a:cubicBezTo>
                  <a:pt x="1689564" y="87632"/>
                  <a:pt x="1687723" y="85960"/>
                  <a:pt x="1685651" y="85063"/>
                </a:cubicBezTo>
                <a:cubicBezTo>
                  <a:pt x="1683580" y="84166"/>
                  <a:pt x="1681320" y="84523"/>
                  <a:pt x="1678873" y="86134"/>
                </a:cubicBezTo>
                <a:cubicBezTo>
                  <a:pt x="1676643" y="87602"/>
                  <a:pt x="1674783" y="89839"/>
                  <a:pt x="1673294" y="92847"/>
                </a:cubicBezTo>
                <a:cubicBezTo>
                  <a:pt x="1671805" y="95854"/>
                  <a:pt x="1670783" y="99274"/>
                  <a:pt x="1670228" y="103109"/>
                </a:cubicBezTo>
                <a:cubicBezTo>
                  <a:pt x="1669673" y="106943"/>
                  <a:pt x="1669617" y="111034"/>
                  <a:pt x="1670061" y="115379"/>
                </a:cubicBezTo>
                <a:cubicBezTo>
                  <a:pt x="1670506" y="119725"/>
                  <a:pt x="1671573" y="123953"/>
                  <a:pt x="1673266" y="128062"/>
                </a:cubicBezTo>
                <a:lnTo>
                  <a:pt x="1688354" y="165370"/>
                </a:lnTo>
                <a:cubicBezTo>
                  <a:pt x="1688603" y="165985"/>
                  <a:pt x="1688658" y="166631"/>
                  <a:pt x="1688519" y="167307"/>
                </a:cubicBezTo>
                <a:cubicBezTo>
                  <a:pt x="1688379" y="167984"/>
                  <a:pt x="1687978" y="168736"/>
                  <a:pt x="1687314" y="169562"/>
                </a:cubicBezTo>
                <a:cubicBezTo>
                  <a:pt x="1686650" y="170389"/>
                  <a:pt x="1685682" y="171318"/>
                  <a:pt x="1684413" y="172349"/>
                </a:cubicBezTo>
                <a:cubicBezTo>
                  <a:pt x="1683142" y="173380"/>
                  <a:pt x="1681528" y="174540"/>
                  <a:pt x="1679570" y="175829"/>
                </a:cubicBezTo>
                <a:cubicBezTo>
                  <a:pt x="1677558" y="177154"/>
                  <a:pt x="1675868" y="178169"/>
                  <a:pt x="1674501" y="178874"/>
                </a:cubicBezTo>
                <a:cubicBezTo>
                  <a:pt x="1673133" y="179580"/>
                  <a:pt x="1671993" y="180038"/>
                  <a:pt x="1671080" y="180249"/>
                </a:cubicBezTo>
                <a:cubicBezTo>
                  <a:pt x="1670166" y="180461"/>
                  <a:pt x="1669467" y="180434"/>
                  <a:pt x="1668980" y="180170"/>
                </a:cubicBezTo>
                <a:cubicBezTo>
                  <a:pt x="1668495" y="179905"/>
                  <a:pt x="1668127" y="179465"/>
                  <a:pt x="1667878" y="178849"/>
                </a:cubicBezTo>
                <a:lnTo>
                  <a:pt x="1634523" y="96387"/>
                </a:lnTo>
                <a:cubicBezTo>
                  <a:pt x="1634274" y="95771"/>
                  <a:pt x="1634192" y="95143"/>
                  <a:pt x="1634276" y="94502"/>
                </a:cubicBezTo>
                <a:cubicBezTo>
                  <a:pt x="1634362" y="93862"/>
                  <a:pt x="1634691" y="93177"/>
                  <a:pt x="1635264" y="92449"/>
                </a:cubicBezTo>
                <a:cubicBezTo>
                  <a:pt x="1635837" y="91721"/>
                  <a:pt x="1636663" y="90904"/>
                  <a:pt x="1637743" y="89999"/>
                </a:cubicBezTo>
                <a:cubicBezTo>
                  <a:pt x="1638823" y="89093"/>
                  <a:pt x="1640179" y="88103"/>
                  <a:pt x="1641810" y="87029"/>
                </a:cubicBezTo>
                <a:cubicBezTo>
                  <a:pt x="1643496" y="85919"/>
                  <a:pt x="1644914" y="85083"/>
                  <a:pt x="1646064" y="84521"/>
                </a:cubicBezTo>
                <a:cubicBezTo>
                  <a:pt x="1647214" y="83959"/>
                  <a:pt x="1648169" y="83603"/>
                  <a:pt x="1648928" y="83454"/>
                </a:cubicBezTo>
                <a:cubicBezTo>
                  <a:pt x="1649688" y="83305"/>
                  <a:pt x="1650297" y="83372"/>
                  <a:pt x="1650755" y="83654"/>
                </a:cubicBezTo>
                <a:cubicBezTo>
                  <a:pt x="1651215" y="83937"/>
                  <a:pt x="1651568" y="84386"/>
                  <a:pt x="1651818" y="85002"/>
                </a:cubicBezTo>
                <a:lnTo>
                  <a:pt x="1657346" y="98551"/>
                </a:lnTo>
                <a:cubicBezTo>
                  <a:pt x="1657235" y="95896"/>
                  <a:pt x="1657478" y="92949"/>
                  <a:pt x="1658075" y="89711"/>
                </a:cubicBezTo>
                <a:cubicBezTo>
                  <a:pt x="1658671" y="86472"/>
                  <a:pt x="1659688" y="83251"/>
                  <a:pt x="1661124" y="80044"/>
                </a:cubicBezTo>
                <a:cubicBezTo>
                  <a:pt x="1662561" y="76838"/>
                  <a:pt x="1664403" y="73774"/>
                  <a:pt x="1666650" y="70853"/>
                </a:cubicBezTo>
                <a:cubicBezTo>
                  <a:pt x="1668897" y="67931"/>
                  <a:pt x="1671598" y="65432"/>
                  <a:pt x="1674753" y="63355"/>
                </a:cubicBezTo>
                <a:close/>
                <a:moveTo>
                  <a:pt x="1571249" y="131492"/>
                </a:moveTo>
                <a:cubicBezTo>
                  <a:pt x="1575762" y="128521"/>
                  <a:pt x="1580377" y="126827"/>
                  <a:pt x="1585093" y="126412"/>
                </a:cubicBezTo>
                <a:cubicBezTo>
                  <a:pt x="1589809" y="125997"/>
                  <a:pt x="1594654" y="126725"/>
                  <a:pt x="1599627" y="128596"/>
                </a:cubicBezTo>
                <a:lnTo>
                  <a:pt x="1596690" y="121292"/>
                </a:lnTo>
                <a:cubicBezTo>
                  <a:pt x="1596156" y="120007"/>
                  <a:pt x="1596475" y="118627"/>
                  <a:pt x="1597649" y="117153"/>
                </a:cubicBezTo>
                <a:cubicBezTo>
                  <a:pt x="1598822" y="115679"/>
                  <a:pt x="1601068" y="113850"/>
                  <a:pt x="1604385" y="111666"/>
                </a:cubicBezTo>
                <a:cubicBezTo>
                  <a:pt x="1606017" y="110592"/>
                  <a:pt x="1607421" y="109765"/>
                  <a:pt x="1608598" y="109185"/>
                </a:cubicBezTo>
                <a:cubicBezTo>
                  <a:pt x="1609775" y="108605"/>
                  <a:pt x="1610757" y="108231"/>
                  <a:pt x="1611544" y="108064"/>
                </a:cubicBezTo>
                <a:cubicBezTo>
                  <a:pt x="1612330" y="107897"/>
                  <a:pt x="1612967" y="107946"/>
                  <a:pt x="1613453" y="108211"/>
                </a:cubicBezTo>
                <a:cubicBezTo>
                  <a:pt x="1613939" y="108476"/>
                  <a:pt x="1614306" y="108916"/>
                  <a:pt x="1614556" y="109531"/>
                </a:cubicBezTo>
                <a:lnTo>
                  <a:pt x="1647964" y="192076"/>
                </a:lnTo>
                <a:cubicBezTo>
                  <a:pt x="1648498" y="193361"/>
                  <a:pt x="1648178" y="194741"/>
                  <a:pt x="1647005" y="196214"/>
                </a:cubicBezTo>
                <a:cubicBezTo>
                  <a:pt x="1645832" y="197688"/>
                  <a:pt x="1643586" y="199517"/>
                  <a:pt x="1640269" y="201701"/>
                </a:cubicBezTo>
                <a:cubicBezTo>
                  <a:pt x="1638583" y="202811"/>
                  <a:pt x="1637174" y="203661"/>
                  <a:pt x="1636042" y="204250"/>
                </a:cubicBezTo>
                <a:cubicBezTo>
                  <a:pt x="1634910" y="204840"/>
                  <a:pt x="1633937" y="205227"/>
                  <a:pt x="1633123" y="205412"/>
                </a:cubicBezTo>
                <a:cubicBezTo>
                  <a:pt x="1632309" y="205597"/>
                  <a:pt x="1631673" y="205548"/>
                  <a:pt x="1631214" y="205265"/>
                </a:cubicBezTo>
                <a:cubicBezTo>
                  <a:pt x="1630755" y="204982"/>
                  <a:pt x="1630383" y="204506"/>
                  <a:pt x="1630098" y="203836"/>
                </a:cubicBezTo>
                <a:lnTo>
                  <a:pt x="1624703" y="190667"/>
                </a:lnTo>
                <a:cubicBezTo>
                  <a:pt x="1625033" y="192944"/>
                  <a:pt x="1624936" y="195639"/>
                  <a:pt x="1624412" y="198751"/>
                </a:cubicBezTo>
                <a:cubicBezTo>
                  <a:pt x="1623888" y="201863"/>
                  <a:pt x="1622922" y="205014"/>
                  <a:pt x="1621513" y="208202"/>
                </a:cubicBezTo>
                <a:cubicBezTo>
                  <a:pt x="1620104" y="211390"/>
                  <a:pt x="1618257" y="214477"/>
                  <a:pt x="1615973" y="217461"/>
                </a:cubicBezTo>
                <a:cubicBezTo>
                  <a:pt x="1613690" y="220446"/>
                  <a:pt x="1610970" y="222977"/>
                  <a:pt x="1607816" y="225053"/>
                </a:cubicBezTo>
                <a:cubicBezTo>
                  <a:pt x="1603465" y="227917"/>
                  <a:pt x="1599347" y="229537"/>
                  <a:pt x="1595463" y="229911"/>
                </a:cubicBezTo>
                <a:cubicBezTo>
                  <a:pt x="1591578" y="230286"/>
                  <a:pt x="1587915" y="229754"/>
                  <a:pt x="1584474" y="228317"/>
                </a:cubicBezTo>
                <a:cubicBezTo>
                  <a:pt x="1581033" y="226879"/>
                  <a:pt x="1577853" y="224743"/>
                  <a:pt x="1574935" y="221909"/>
                </a:cubicBezTo>
                <a:cubicBezTo>
                  <a:pt x="1572017" y="219075"/>
                  <a:pt x="1569358" y="215836"/>
                  <a:pt x="1566960" y="212192"/>
                </a:cubicBezTo>
                <a:cubicBezTo>
                  <a:pt x="1564704" y="208766"/>
                  <a:pt x="1562569" y="204812"/>
                  <a:pt x="1560554" y="200330"/>
                </a:cubicBezTo>
                <a:cubicBezTo>
                  <a:pt x="1558540" y="195849"/>
                  <a:pt x="1556887" y="191149"/>
                  <a:pt x="1555598" y="186229"/>
                </a:cubicBezTo>
                <a:cubicBezTo>
                  <a:pt x="1554308" y="181309"/>
                  <a:pt x="1553498" y="176289"/>
                  <a:pt x="1553166" y="171167"/>
                </a:cubicBezTo>
                <a:cubicBezTo>
                  <a:pt x="1552835" y="166045"/>
                  <a:pt x="1553202" y="161068"/>
                  <a:pt x="1554269" y="156234"/>
                </a:cubicBezTo>
                <a:cubicBezTo>
                  <a:pt x="1555335" y="151400"/>
                  <a:pt x="1557222" y="146865"/>
                  <a:pt x="1559928" y="142628"/>
                </a:cubicBezTo>
                <a:cubicBezTo>
                  <a:pt x="1562635" y="138390"/>
                  <a:pt x="1566408" y="134679"/>
                  <a:pt x="1571249" y="131492"/>
                </a:cubicBezTo>
                <a:close/>
                <a:moveTo>
                  <a:pt x="1428043" y="225765"/>
                </a:moveTo>
                <a:cubicBezTo>
                  <a:pt x="1432557" y="222793"/>
                  <a:pt x="1437172" y="221099"/>
                  <a:pt x="1441888" y="220685"/>
                </a:cubicBezTo>
                <a:cubicBezTo>
                  <a:pt x="1446604" y="220270"/>
                  <a:pt x="1451448" y="220997"/>
                  <a:pt x="1456422" y="222868"/>
                </a:cubicBezTo>
                <a:lnTo>
                  <a:pt x="1453484" y="215565"/>
                </a:lnTo>
                <a:cubicBezTo>
                  <a:pt x="1452950" y="214279"/>
                  <a:pt x="1453270" y="212900"/>
                  <a:pt x="1454443" y="211426"/>
                </a:cubicBezTo>
                <a:cubicBezTo>
                  <a:pt x="1455616" y="209952"/>
                  <a:pt x="1457862" y="208123"/>
                  <a:pt x="1461180" y="205939"/>
                </a:cubicBezTo>
                <a:cubicBezTo>
                  <a:pt x="1462811" y="204865"/>
                  <a:pt x="1464215" y="204037"/>
                  <a:pt x="1465393" y="203458"/>
                </a:cubicBezTo>
                <a:cubicBezTo>
                  <a:pt x="1466570" y="202877"/>
                  <a:pt x="1467552" y="202504"/>
                  <a:pt x="1468338" y="202337"/>
                </a:cubicBezTo>
                <a:cubicBezTo>
                  <a:pt x="1469125" y="202170"/>
                  <a:pt x="1469761" y="202219"/>
                  <a:pt x="1470247" y="202483"/>
                </a:cubicBezTo>
                <a:cubicBezTo>
                  <a:pt x="1470733" y="202748"/>
                  <a:pt x="1471101" y="203188"/>
                  <a:pt x="1471350" y="203804"/>
                </a:cubicBezTo>
                <a:lnTo>
                  <a:pt x="1504758" y="286348"/>
                </a:lnTo>
                <a:cubicBezTo>
                  <a:pt x="1505293" y="287633"/>
                  <a:pt x="1504973" y="289013"/>
                  <a:pt x="1503800" y="290487"/>
                </a:cubicBezTo>
                <a:cubicBezTo>
                  <a:pt x="1502626" y="291961"/>
                  <a:pt x="1500381" y="293790"/>
                  <a:pt x="1497063" y="295974"/>
                </a:cubicBezTo>
                <a:cubicBezTo>
                  <a:pt x="1495377" y="297084"/>
                  <a:pt x="1493968" y="297933"/>
                  <a:pt x="1492836" y="298522"/>
                </a:cubicBezTo>
                <a:cubicBezTo>
                  <a:pt x="1491704" y="299112"/>
                  <a:pt x="1490731" y="299499"/>
                  <a:pt x="1489917" y="299684"/>
                </a:cubicBezTo>
                <a:cubicBezTo>
                  <a:pt x="1489104" y="299869"/>
                  <a:pt x="1488467" y="299820"/>
                  <a:pt x="1488009" y="299538"/>
                </a:cubicBezTo>
                <a:cubicBezTo>
                  <a:pt x="1487550" y="299255"/>
                  <a:pt x="1487177" y="298779"/>
                  <a:pt x="1486893" y="298109"/>
                </a:cubicBezTo>
                <a:lnTo>
                  <a:pt x="1481497" y="284940"/>
                </a:lnTo>
                <a:cubicBezTo>
                  <a:pt x="1481827" y="287217"/>
                  <a:pt x="1481730" y="289912"/>
                  <a:pt x="1481206" y="293024"/>
                </a:cubicBezTo>
                <a:cubicBezTo>
                  <a:pt x="1480683" y="296136"/>
                  <a:pt x="1479716" y="299286"/>
                  <a:pt x="1478307" y="302474"/>
                </a:cubicBezTo>
                <a:cubicBezTo>
                  <a:pt x="1476898" y="305663"/>
                  <a:pt x="1475052" y="308749"/>
                  <a:pt x="1472768" y="311733"/>
                </a:cubicBezTo>
                <a:cubicBezTo>
                  <a:pt x="1470484" y="314718"/>
                  <a:pt x="1467765" y="317249"/>
                  <a:pt x="1464611" y="319325"/>
                </a:cubicBezTo>
                <a:cubicBezTo>
                  <a:pt x="1460260" y="322190"/>
                  <a:pt x="1456142" y="323809"/>
                  <a:pt x="1452257" y="324183"/>
                </a:cubicBezTo>
                <a:cubicBezTo>
                  <a:pt x="1448372" y="324558"/>
                  <a:pt x="1444709" y="324027"/>
                  <a:pt x="1441268" y="322589"/>
                </a:cubicBezTo>
                <a:cubicBezTo>
                  <a:pt x="1437827" y="321152"/>
                  <a:pt x="1434648" y="319016"/>
                  <a:pt x="1431729" y="316181"/>
                </a:cubicBezTo>
                <a:cubicBezTo>
                  <a:pt x="1428811" y="313347"/>
                  <a:pt x="1426153" y="310108"/>
                  <a:pt x="1423754" y="306464"/>
                </a:cubicBezTo>
                <a:cubicBezTo>
                  <a:pt x="1421499" y="303038"/>
                  <a:pt x="1419363" y="299084"/>
                  <a:pt x="1417349" y="294603"/>
                </a:cubicBezTo>
                <a:cubicBezTo>
                  <a:pt x="1415335" y="290122"/>
                  <a:pt x="1413682" y="285421"/>
                  <a:pt x="1412392" y="280502"/>
                </a:cubicBezTo>
                <a:cubicBezTo>
                  <a:pt x="1411103" y="275582"/>
                  <a:pt x="1410292" y="270561"/>
                  <a:pt x="1409961" y="265439"/>
                </a:cubicBezTo>
                <a:cubicBezTo>
                  <a:pt x="1409629" y="260318"/>
                  <a:pt x="1409997" y="255340"/>
                  <a:pt x="1411063" y="250506"/>
                </a:cubicBezTo>
                <a:cubicBezTo>
                  <a:pt x="1412130" y="245673"/>
                  <a:pt x="1414016" y="241137"/>
                  <a:pt x="1416723" y="236900"/>
                </a:cubicBezTo>
                <a:cubicBezTo>
                  <a:pt x="1419429" y="232663"/>
                  <a:pt x="1423203" y="228951"/>
                  <a:pt x="1428043" y="225765"/>
                </a:cubicBezTo>
                <a:close/>
                <a:moveTo>
                  <a:pt x="1220779" y="362207"/>
                </a:moveTo>
                <a:cubicBezTo>
                  <a:pt x="1223933" y="360130"/>
                  <a:pt x="1226943" y="358753"/>
                  <a:pt x="1229810" y="358074"/>
                </a:cubicBezTo>
                <a:cubicBezTo>
                  <a:pt x="1232676" y="357396"/>
                  <a:pt x="1235349" y="357312"/>
                  <a:pt x="1237830" y="357823"/>
                </a:cubicBezTo>
                <a:cubicBezTo>
                  <a:pt x="1240310" y="358334"/>
                  <a:pt x="1242606" y="359336"/>
                  <a:pt x="1244720" y="360829"/>
                </a:cubicBezTo>
                <a:cubicBezTo>
                  <a:pt x="1246833" y="362322"/>
                  <a:pt x="1248768" y="364167"/>
                  <a:pt x="1250525" y="366362"/>
                </a:cubicBezTo>
                <a:cubicBezTo>
                  <a:pt x="1250487" y="363580"/>
                  <a:pt x="1250789" y="360575"/>
                  <a:pt x="1251431" y="357347"/>
                </a:cubicBezTo>
                <a:cubicBezTo>
                  <a:pt x="1252073" y="354118"/>
                  <a:pt x="1253085" y="350918"/>
                  <a:pt x="1254466" y="347748"/>
                </a:cubicBezTo>
                <a:cubicBezTo>
                  <a:pt x="1255849" y="344577"/>
                  <a:pt x="1257622" y="341558"/>
                  <a:pt x="1259788" y="338691"/>
                </a:cubicBezTo>
                <a:cubicBezTo>
                  <a:pt x="1261953" y="335822"/>
                  <a:pt x="1264532" y="333404"/>
                  <a:pt x="1267523" y="331435"/>
                </a:cubicBezTo>
                <a:cubicBezTo>
                  <a:pt x="1271330" y="328929"/>
                  <a:pt x="1274875" y="327356"/>
                  <a:pt x="1278156" y="326716"/>
                </a:cubicBezTo>
                <a:cubicBezTo>
                  <a:pt x="1281437" y="326075"/>
                  <a:pt x="1284484" y="326174"/>
                  <a:pt x="1287297" y="327012"/>
                </a:cubicBezTo>
                <a:cubicBezTo>
                  <a:pt x="1290109" y="327851"/>
                  <a:pt x="1292701" y="329301"/>
                  <a:pt x="1295073" y="331365"/>
                </a:cubicBezTo>
                <a:cubicBezTo>
                  <a:pt x="1297445" y="333428"/>
                  <a:pt x="1299598" y="335929"/>
                  <a:pt x="1301531" y="338865"/>
                </a:cubicBezTo>
                <a:cubicBezTo>
                  <a:pt x="1302784" y="340769"/>
                  <a:pt x="1303937" y="342757"/>
                  <a:pt x="1304990" y="344831"/>
                </a:cubicBezTo>
                <a:cubicBezTo>
                  <a:pt x="1306044" y="346905"/>
                  <a:pt x="1307016" y="349092"/>
                  <a:pt x="1307905" y="351390"/>
                </a:cubicBezTo>
                <a:lnTo>
                  <a:pt x="1328522" y="402248"/>
                </a:lnTo>
                <a:cubicBezTo>
                  <a:pt x="1328771" y="402863"/>
                  <a:pt x="1328826" y="403509"/>
                  <a:pt x="1328687" y="404185"/>
                </a:cubicBezTo>
                <a:cubicBezTo>
                  <a:pt x="1328547" y="404862"/>
                  <a:pt x="1328132" y="405622"/>
                  <a:pt x="1327441" y="406467"/>
                </a:cubicBezTo>
                <a:cubicBezTo>
                  <a:pt x="1326750" y="407312"/>
                  <a:pt x="1325783" y="408241"/>
                  <a:pt x="1324540" y="409254"/>
                </a:cubicBezTo>
                <a:cubicBezTo>
                  <a:pt x="1323297" y="410267"/>
                  <a:pt x="1321669" y="411436"/>
                  <a:pt x="1319657" y="412761"/>
                </a:cubicBezTo>
                <a:cubicBezTo>
                  <a:pt x="1317699" y="414050"/>
                  <a:pt x="1316023" y="415055"/>
                  <a:pt x="1314628" y="415779"/>
                </a:cubicBezTo>
                <a:cubicBezTo>
                  <a:pt x="1313233" y="416502"/>
                  <a:pt x="1312093" y="416961"/>
                  <a:pt x="1311207" y="417154"/>
                </a:cubicBezTo>
                <a:cubicBezTo>
                  <a:pt x="1310321" y="417348"/>
                  <a:pt x="1309621" y="417321"/>
                  <a:pt x="1309108" y="417074"/>
                </a:cubicBezTo>
                <a:cubicBezTo>
                  <a:pt x="1308594" y="416827"/>
                  <a:pt x="1308241" y="416378"/>
                  <a:pt x="1308046" y="415727"/>
                </a:cubicBezTo>
                <a:lnTo>
                  <a:pt x="1288043" y="366336"/>
                </a:lnTo>
                <a:cubicBezTo>
                  <a:pt x="1287437" y="364942"/>
                  <a:pt x="1286813" y="363580"/>
                  <a:pt x="1286171" y="362248"/>
                </a:cubicBezTo>
                <a:cubicBezTo>
                  <a:pt x="1285528" y="360917"/>
                  <a:pt x="1284796" y="359626"/>
                  <a:pt x="1283972" y="358376"/>
                </a:cubicBezTo>
                <a:cubicBezTo>
                  <a:pt x="1282289" y="355819"/>
                  <a:pt x="1280453" y="354066"/>
                  <a:pt x="1278463" y="353115"/>
                </a:cubicBezTo>
                <a:cubicBezTo>
                  <a:pt x="1276473" y="352165"/>
                  <a:pt x="1274254" y="352495"/>
                  <a:pt x="1271807" y="354106"/>
                </a:cubicBezTo>
                <a:cubicBezTo>
                  <a:pt x="1269632" y="355538"/>
                  <a:pt x="1267840" y="357731"/>
                  <a:pt x="1266432" y="360684"/>
                </a:cubicBezTo>
                <a:cubicBezTo>
                  <a:pt x="1265024" y="363638"/>
                  <a:pt x="1264043" y="367032"/>
                  <a:pt x="1263488" y="370866"/>
                </a:cubicBezTo>
                <a:cubicBezTo>
                  <a:pt x="1262933" y="374700"/>
                  <a:pt x="1262891" y="378782"/>
                  <a:pt x="1263363" y="383110"/>
                </a:cubicBezTo>
                <a:cubicBezTo>
                  <a:pt x="1263834" y="387438"/>
                  <a:pt x="1264916" y="391656"/>
                  <a:pt x="1266607" y="395765"/>
                </a:cubicBezTo>
                <a:lnTo>
                  <a:pt x="1281696" y="433073"/>
                </a:lnTo>
                <a:cubicBezTo>
                  <a:pt x="1281945" y="433689"/>
                  <a:pt x="1282000" y="434335"/>
                  <a:pt x="1281861" y="435011"/>
                </a:cubicBezTo>
                <a:cubicBezTo>
                  <a:pt x="1281721" y="435688"/>
                  <a:pt x="1281306" y="436448"/>
                  <a:pt x="1280615" y="437293"/>
                </a:cubicBezTo>
                <a:cubicBezTo>
                  <a:pt x="1279924" y="438138"/>
                  <a:pt x="1278957" y="439066"/>
                  <a:pt x="1277714" y="440080"/>
                </a:cubicBezTo>
                <a:cubicBezTo>
                  <a:pt x="1276471" y="441093"/>
                  <a:pt x="1274843" y="442262"/>
                  <a:pt x="1272831" y="443586"/>
                </a:cubicBezTo>
                <a:cubicBezTo>
                  <a:pt x="1270873" y="444875"/>
                  <a:pt x="1269210" y="445872"/>
                  <a:pt x="1267843" y="446578"/>
                </a:cubicBezTo>
                <a:cubicBezTo>
                  <a:pt x="1266475" y="447283"/>
                  <a:pt x="1265348" y="447733"/>
                  <a:pt x="1264462" y="447926"/>
                </a:cubicBezTo>
                <a:cubicBezTo>
                  <a:pt x="1263576" y="448120"/>
                  <a:pt x="1262877" y="448093"/>
                  <a:pt x="1262363" y="447846"/>
                </a:cubicBezTo>
                <a:cubicBezTo>
                  <a:pt x="1261850" y="447599"/>
                  <a:pt x="1261469" y="447168"/>
                  <a:pt x="1261220" y="446553"/>
                </a:cubicBezTo>
                <a:lnTo>
                  <a:pt x="1241136" y="397215"/>
                </a:lnTo>
                <a:cubicBezTo>
                  <a:pt x="1240638" y="395750"/>
                  <a:pt x="1240019" y="394306"/>
                  <a:pt x="1239278" y="392884"/>
                </a:cubicBezTo>
                <a:cubicBezTo>
                  <a:pt x="1238537" y="391462"/>
                  <a:pt x="1237755" y="390126"/>
                  <a:pt x="1236931" y="388875"/>
                </a:cubicBezTo>
                <a:cubicBezTo>
                  <a:pt x="1235356" y="386482"/>
                  <a:pt x="1233569" y="384833"/>
                  <a:pt x="1231569" y="383927"/>
                </a:cubicBezTo>
                <a:cubicBezTo>
                  <a:pt x="1229570" y="383022"/>
                  <a:pt x="1227374" y="383356"/>
                  <a:pt x="1224981" y="384932"/>
                </a:cubicBezTo>
                <a:cubicBezTo>
                  <a:pt x="1222805" y="386364"/>
                  <a:pt x="1221014" y="388557"/>
                  <a:pt x="1219606" y="391510"/>
                </a:cubicBezTo>
                <a:cubicBezTo>
                  <a:pt x="1218198" y="394464"/>
                  <a:pt x="1217217" y="397858"/>
                  <a:pt x="1216662" y="401692"/>
                </a:cubicBezTo>
                <a:cubicBezTo>
                  <a:pt x="1216107" y="405526"/>
                  <a:pt x="1216065" y="409607"/>
                  <a:pt x="1216536" y="413935"/>
                </a:cubicBezTo>
                <a:cubicBezTo>
                  <a:pt x="1217008" y="418263"/>
                  <a:pt x="1218089" y="422482"/>
                  <a:pt x="1219781" y="426591"/>
                </a:cubicBezTo>
                <a:lnTo>
                  <a:pt x="1234870" y="463899"/>
                </a:lnTo>
                <a:cubicBezTo>
                  <a:pt x="1235119" y="464514"/>
                  <a:pt x="1235174" y="465160"/>
                  <a:pt x="1235034" y="465837"/>
                </a:cubicBezTo>
                <a:cubicBezTo>
                  <a:pt x="1234895" y="466513"/>
                  <a:pt x="1234493" y="467265"/>
                  <a:pt x="1233830" y="468092"/>
                </a:cubicBezTo>
                <a:cubicBezTo>
                  <a:pt x="1233165" y="468919"/>
                  <a:pt x="1232198" y="469847"/>
                  <a:pt x="1230928" y="470879"/>
                </a:cubicBezTo>
                <a:cubicBezTo>
                  <a:pt x="1229658" y="471909"/>
                  <a:pt x="1228044" y="473069"/>
                  <a:pt x="1226086" y="474358"/>
                </a:cubicBezTo>
                <a:cubicBezTo>
                  <a:pt x="1224074" y="475683"/>
                  <a:pt x="1222384" y="476698"/>
                  <a:pt x="1221016" y="477404"/>
                </a:cubicBezTo>
                <a:cubicBezTo>
                  <a:pt x="1219649" y="478109"/>
                  <a:pt x="1218509" y="478567"/>
                  <a:pt x="1217596" y="478779"/>
                </a:cubicBezTo>
                <a:cubicBezTo>
                  <a:pt x="1216682" y="478990"/>
                  <a:pt x="1215982" y="478964"/>
                  <a:pt x="1215496" y="478699"/>
                </a:cubicBezTo>
                <a:cubicBezTo>
                  <a:pt x="1215010" y="478434"/>
                  <a:pt x="1214643" y="477994"/>
                  <a:pt x="1214393" y="477379"/>
                </a:cubicBezTo>
                <a:lnTo>
                  <a:pt x="1181039" y="394916"/>
                </a:lnTo>
                <a:cubicBezTo>
                  <a:pt x="1180789" y="394300"/>
                  <a:pt x="1180708" y="393672"/>
                  <a:pt x="1180792" y="393032"/>
                </a:cubicBezTo>
                <a:cubicBezTo>
                  <a:pt x="1180878" y="392391"/>
                  <a:pt x="1181206" y="391707"/>
                  <a:pt x="1181780" y="390979"/>
                </a:cubicBezTo>
                <a:cubicBezTo>
                  <a:pt x="1182353" y="390251"/>
                  <a:pt x="1183179" y="389434"/>
                  <a:pt x="1184259" y="388528"/>
                </a:cubicBezTo>
                <a:cubicBezTo>
                  <a:pt x="1185339" y="387622"/>
                  <a:pt x="1186695" y="386633"/>
                  <a:pt x="1188326" y="385558"/>
                </a:cubicBezTo>
                <a:cubicBezTo>
                  <a:pt x="1190012" y="384449"/>
                  <a:pt x="1191430" y="383612"/>
                  <a:pt x="1192580" y="383050"/>
                </a:cubicBezTo>
                <a:cubicBezTo>
                  <a:pt x="1193730" y="382488"/>
                  <a:pt x="1194685" y="382132"/>
                  <a:pt x="1195444" y="381983"/>
                </a:cubicBezTo>
                <a:cubicBezTo>
                  <a:pt x="1196203" y="381834"/>
                  <a:pt x="1196813" y="381901"/>
                  <a:pt x="1197271" y="382184"/>
                </a:cubicBezTo>
                <a:cubicBezTo>
                  <a:pt x="1197730" y="382466"/>
                  <a:pt x="1198084" y="382915"/>
                  <a:pt x="1198334" y="383531"/>
                </a:cubicBezTo>
                <a:lnTo>
                  <a:pt x="1203862" y="397080"/>
                </a:lnTo>
                <a:cubicBezTo>
                  <a:pt x="1203751" y="394425"/>
                  <a:pt x="1203994" y="391478"/>
                  <a:pt x="1204591" y="388240"/>
                </a:cubicBezTo>
                <a:cubicBezTo>
                  <a:pt x="1205187" y="385002"/>
                  <a:pt x="1206177" y="381798"/>
                  <a:pt x="1207559" y="378627"/>
                </a:cubicBezTo>
                <a:cubicBezTo>
                  <a:pt x="1208941" y="375457"/>
                  <a:pt x="1210728" y="372429"/>
                  <a:pt x="1212921" y="369543"/>
                </a:cubicBezTo>
                <a:cubicBezTo>
                  <a:pt x="1215114" y="366657"/>
                  <a:pt x="1217733" y="364212"/>
                  <a:pt x="1220779" y="362207"/>
                </a:cubicBezTo>
                <a:close/>
                <a:moveTo>
                  <a:pt x="1124046" y="425886"/>
                </a:moveTo>
                <a:cubicBezTo>
                  <a:pt x="1129539" y="422270"/>
                  <a:pt x="1134705" y="419786"/>
                  <a:pt x="1139543" y="418432"/>
                </a:cubicBezTo>
                <a:cubicBezTo>
                  <a:pt x="1144382" y="417079"/>
                  <a:pt x="1148948" y="416762"/>
                  <a:pt x="1153242" y="417482"/>
                </a:cubicBezTo>
                <a:cubicBezTo>
                  <a:pt x="1157536" y="418203"/>
                  <a:pt x="1161526" y="419941"/>
                  <a:pt x="1165212" y="422699"/>
                </a:cubicBezTo>
                <a:cubicBezTo>
                  <a:pt x="1168898" y="425456"/>
                  <a:pt x="1172281" y="429174"/>
                  <a:pt x="1175360" y="433851"/>
                </a:cubicBezTo>
                <a:cubicBezTo>
                  <a:pt x="1177938" y="437766"/>
                  <a:pt x="1180220" y="442033"/>
                  <a:pt x="1182207" y="446649"/>
                </a:cubicBezTo>
                <a:cubicBezTo>
                  <a:pt x="1184193" y="451266"/>
                  <a:pt x="1185696" y="456065"/>
                  <a:pt x="1186714" y="461046"/>
                </a:cubicBezTo>
                <a:cubicBezTo>
                  <a:pt x="1187733" y="466027"/>
                  <a:pt x="1188142" y="471059"/>
                  <a:pt x="1187941" y="476142"/>
                </a:cubicBezTo>
                <a:cubicBezTo>
                  <a:pt x="1187740" y="481224"/>
                  <a:pt x="1186780" y="486221"/>
                  <a:pt x="1185063" y="491132"/>
                </a:cubicBezTo>
                <a:cubicBezTo>
                  <a:pt x="1183346" y="496043"/>
                  <a:pt x="1180759" y="500728"/>
                  <a:pt x="1177302" y="505187"/>
                </a:cubicBezTo>
                <a:cubicBezTo>
                  <a:pt x="1173845" y="509646"/>
                  <a:pt x="1169315" y="513719"/>
                  <a:pt x="1163714" y="517406"/>
                </a:cubicBezTo>
                <a:cubicBezTo>
                  <a:pt x="1158221" y="521022"/>
                  <a:pt x="1153055" y="523507"/>
                  <a:pt x="1148216" y="524860"/>
                </a:cubicBezTo>
                <a:cubicBezTo>
                  <a:pt x="1143377" y="526214"/>
                  <a:pt x="1138811" y="526530"/>
                  <a:pt x="1134517" y="525810"/>
                </a:cubicBezTo>
                <a:cubicBezTo>
                  <a:pt x="1130223" y="525090"/>
                  <a:pt x="1126233" y="523351"/>
                  <a:pt x="1122547" y="520593"/>
                </a:cubicBezTo>
                <a:cubicBezTo>
                  <a:pt x="1118861" y="517836"/>
                  <a:pt x="1115478" y="514119"/>
                  <a:pt x="1112399" y="509442"/>
                </a:cubicBezTo>
                <a:cubicBezTo>
                  <a:pt x="1109822" y="505526"/>
                  <a:pt x="1107539" y="501260"/>
                  <a:pt x="1105553" y="496643"/>
                </a:cubicBezTo>
                <a:cubicBezTo>
                  <a:pt x="1103566" y="492027"/>
                  <a:pt x="1102072" y="487241"/>
                  <a:pt x="1101072" y="482287"/>
                </a:cubicBezTo>
                <a:cubicBezTo>
                  <a:pt x="1100071" y="477333"/>
                  <a:pt x="1099654" y="472288"/>
                  <a:pt x="1099819" y="467151"/>
                </a:cubicBezTo>
                <a:cubicBezTo>
                  <a:pt x="1099984" y="462014"/>
                  <a:pt x="1100934" y="457004"/>
                  <a:pt x="1102669" y="452119"/>
                </a:cubicBezTo>
                <a:cubicBezTo>
                  <a:pt x="1104404" y="447235"/>
                  <a:pt x="1107001" y="442564"/>
                  <a:pt x="1110457" y="438106"/>
                </a:cubicBezTo>
                <a:cubicBezTo>
                  <a:pt x="1113915" y="433647"/>
                  <a:pt x="1118444" y="429574"/>
                  <a:pt x="1124046" y="425886"/>
                </a:cubicBezTo>
                <a:close/>
                <a:moveTo>
                  <a:pt x="908585" y="567724"/>
                </a:moveTo>
                <a:cubicBezTo>
                  <a:pt x="913534" y="564467"/>
                  <a:pt x="918175" y="562250"/>
                  <a:pt x="922507" y="561074"/>
                </a:cubicBezTo>
                <a:cubicBezTo>
                  <a:pt x="926838" y="559898"/>
                  <a:pt x="930782" y="559524"/>
                  <a:pt x="934337" y="559951"/>
                </a:cubicBezTo>
                <a:cubicBezTo>
                  <a:pt x="937893" y="560378"/>
                  <a:pt x="941042" y="561462"/>
                  <a:pt x="943786" y="563202"/>
                </a:cubicBezTo>
                <a:cubicBezTo>
                  <a:pt x="946530" y="564943"/>
                  <a:pt x="948761" y="567118"/>
                  <a:pt x="950480" y="569729"/>
                </a:cubicBezTo>
                <a:cubicBezTo>
                  <a:pt x="953057" y="573645"/>
                  <a:pt x="954492" y="577748"/>
                  <a:pt x="954783" y="582039"/>
                </a:cubicBezTo>
                <a:cubicBezTo>
                  <a:pt x="955074" y="586329"/>
                  <a:pt x="954100" y="590830"/>
                  <a:pt x="951860" y="595539"/>
                </a:cubicBezTo>
                <a:cubicBezTo>
                  <a:pt x="949620" y="600249"/>
                  <a:pt x="946025" y="605090"/>
                  <a:pt x="941076" y="610063"/>
                </a:cubicBezTo>
                <a:cubicBezTo>
                  <a:pt x="936126" y="615037"/>
                  <a:pt x="929680" y="620138"/>
                  <a:pt x="921740" y="625365"/>
                </a:cubicBezTo>
                <a:lnTo>
                  <a:pt x="914235" y="630306"/>
                </a:lnTo>
                <a:cubicBezTo>
                  <a:pt x="914841" y="631700"/>
                  <a:pt x="915492" y="633044"/>
                  <a:pt x="916189" y="634340"/>
                </a:cubicBezTo>
                <a:cubicBezTo>
                  <a:pt x="916886" y="635635"/>
                  <a:pt x="917574" y="636799"/>
                  <a:pt x="918254" y="637832"/>
                </a:cubicBezTo>
                <a:cubicBezTo>
                  <a:pt x="921154" y="642237"/>
                  <a:pt x="924480" y="644803"/>
                  <a:pt x="928233" y="645529"/>
                </a:cubicBezTo>
                <a:cubicBezTo>
                  <a:pt x="931984" y="646255"/>
                  <a:pt x="936389" y="644954"/>
                  <a:pt x="941447" y="641624"/>
                </a:cubicBezTo>
                <a:cubicBezTo>
                  <a:pt x="945037" y="639261"/>
                  <a:pt x="948089" y="636882"/>
                  <a:pt x="950604" y="634485"/>
                </a:cubicBezTo>
                <a:cubicBezTo>
                  <a:pt x="953119" y="632089"/>
                  <a:pt x="955245" y="629871"/>
                  <a:pt x="956982" y="627831"/>
                </a:cubicBezTo>
                <a:cubicBezTo>
                  <a:pt x="958718" y="625792"/>
                  <a:pt x="960123" y="624048"/>
                  <a:pt x="961197" y="622601"/>
                </a:cubicBezTo>
                <a:cubicBezTo>
                  <a:pt x="962271" y="621153"/>
                  <a:pt x="963134" y="620215"/>
                  <a:pt x="963787" y="619785"/>
                </a:cubicBezTo>
                <a:cubicBezTo>
                  <a:pt x="964440" y="619355"/>
                  <a:pt x="965027" y="619241"/>
                  <a:pt x="965550" y="619443"/>
                </a:cubicBezTo>
                <a:cubicBezTo>
                  <a:pt x="966073" y="619645"/>
                  <a:pt x="966602" y="620154"/>
                  <a:pt x="967139" y="620969"/>
                </a:cubicBezTo>
                <a:cubicBezTo>
                  <a:pt x="967748" y="621894"/>
                  <a:pt x="968364" y="623008"/>
                  <a:pt x="968989" y="624312"/>
                </a:cubicBezTo>
                <a:cubicBezTo>
                  <a:pt x="969614" y="625616"/>
                  <a:pt x="970161" y="626951"/>
                  <a:pt x="970632" y="628317"/>
                </a:cubicBezTo>
                <a:cubicBezTo>
                  <a:pt x="971102" y="629683"/>
                  <a:pt x="971446" y="631035"/>
                  <a:pt x="971665" y="632373"/>
                </a:cubicBezTo>
                <a:cubicBezTo>
                  <a:pt x="971882" y="633711"/>
                  <a:pt x="971871" y="634848"/>
                  <a:pt x="971631" y="635786"/>
                </a:cubicBezTo>
                <a:cubicBezTo>
                  <a:pt x="971408" y="636868"/>
                  <a:pt x="970641" y="638309"/>
                  <a:pt x="969331" y="640107"/>
                </a:cubicBezTo>
                <a:cubicBezTo>
                  <a:pt x="968020" y="641905"/>
                  <a:pt x="966320" y="643882"/>
                  <a:pt x="964231" y="646037"/>
                </a:cubicBezTo>
                <a:cubicBezTo>
                  <a:pt x="962141" y="648192"/>
                  <a:pt x="959690" y="650449"/>
                  <a:pt x="956877" y="652807"/>
                </a:cubicBezTo>
                <a:cubicBezTo>
                  <a:pt x="954065" y="655165"/>
                  <a:pt x="951081" y="657383"/>
                  <a:pt x="947926" y="659459"/>
                </a:cubicBezTo>
                <a:cubicBezTo>
                  <a:pt x="942705" y="662896"/>
                  <a:pt x="937792" y="665351"/>
                  <a:pt x="933188" y="666823"/>
                </a:cubicBezTo>
                <a:cubicBezTo>
                  <a:pt x="928583" y="668295"/>
                  <a:pt x="924242" y="668776"/>
                  <a:pt x="920163" y="668264"/>
                </a:cubicBezTo>
                <a:cubicBezTo>
                  <a:pt x="916085" y="667753"/>
                  <a:pt x="912256" y="666200"/>
                  <a:pt x="908678" y="663606"/>
                </a:cubicBezTo>
                <a:cubicBezTo>
                  <a:pt x="905099" y="661011"/>
                  <a:pt x="901752" y="657349"/>
                  <a:pt x="898638" y="652617"/>
                </a:cubicBezTo>
                <a:cubicBezTo>
                  <a:pt x="896239" y="648973"/>
                  <a:pt x="894010" y="644847"/>
                  <a:pt x="891951" y="640239"/>
                </a:cubicBezTo>
                <a:cubicBezTo>
                  <a:pt x="889891" y="635631"/>
                  <a:pt x="888290" y="630800"/>
                  <a:pt x="887146" y="625746"/>
                </a:cubicBezTo>
                <a:cubicBezTo>
                  <a:pt x="886001" y="620692"/>
                  <a:pt x="885408" y="615528"/>
                  <a:pt x="885366" y="610254"/>
                </a:cubicBezTo>
                <a:cubicBezTo>
                  <a:pt x="885325" y="604981"/>
                  <a:pt x="886081" y="599825"/>
                  <a:pt x="887637" y="594787"/>
                </a:cubicBezTo>
                <a:cubicBezTo>
                  <a:pt x="889192" y="589748"/>
                  <a:pt x="891645" y="584918"/>
                  <a:pt x="894995" y="580296"/>
                </a:cubicBezTo>
                <a:cubicBezTo>
                  <a:pt x="898344" y="575674"/>
                  <a:pt x="902874" y="571484"/>
                  <a:pt x="908585" y="567724"/>
                </a:cubicBezTo>
                <a:close/>
                <a:moveTo>
                  <a:pt x="743839" y="676177"/>
                </a:moveTo>
                <a:cubicBezTo>
                  <a:pt x="748353" y="673206"/>
                  <a:pt x="752968" y="671512"/>
                  <a:pt x="757684" y="671097"/>
                </a:cubicBezTo>
                <a:cubicBezTo>
                  <a:pt x="762400" y="670682"/>
                  <a:pt x="767244" y="671410"/>
                  <a:pt x="772218" y="673281"/>
                </a:cubicBezTo>
                <a:lnTo>
                  <a:pt x="769280" y="665977"/>
                </a:lnTo>
                <a:cubicBezTo>
                  <a:pt x="768746" y="664692"/>
                  <a:pt x="769066" y="663312"/>
                  <a:pt x="770239" y="661838"/>
                </a:cubicBezTo>
                <a:cubicBezTo>
                  <a:pt x="771413" y="660364"/>
                  <a:pt x="773658" y="658535"/>
                  <a:pt x="776975" y="656351"/>
                </a:cubicBezTo>
                <a:cubicBezTo>
                  <a:pt x="778607" y="655277"/>
                  <a:pt x="780011" y="654450"/>
                  <a:pt x="781189" y="653870"/>
                </a:cubicBezTo>
                <a:cubicBezTo>
                  <a:pt x="782366" y="653290"/>
                  <a:pt x="783348" y="652916"/>
                  <a:pt x="784134" y="652749"/>
                </a:cubicBezTo>
                <a:cubicBezTo>
                  <a:pt x="784921" y="652582"/>
                  <a:pt x="785557" y="652631"/>
                  <a:pt x="786043" y="652896"/>
                </a:cubicBezTo>
                <a:cubicBezTo>
                  <a:pt x="786529" y="653161"/>
                  <a:pt x="786897" y="653601"/>
                  <a:pt x="787146" y="654216"/>
                </a:cubicBezTo>
                <a:lnTo>
                  <a:pt x="820554" y="736760"/>
                </a:lnTo>
                <a:cubicBezTo>
                  <a:pt x="821089" y="738046"/>
                  <a:pt x="820769" y="739425"/>
                  <a:pt x="819596" y="740899"/>
                </a:cubicBezTo>
                <a:cubicBezTo>
                  <a:pt x="818422" y="742373"/>
                  <a:pt x="816177" y="744202"/>
                  <a:pt x="812859" y="746386"/>
                </a:cubicBezTo>
                <a:cubicBezTo>
                  <a:pt x="811173" y="747496"/>
                  <a:pt x="809764" y="748346"/>
                  <a:pt x="808632" y="748935"/>
                </a:cubicBezTo>
                <a:cubicBezTo>
                  <a:pt x="807500" y="749525"/>
                  <a:pt x="806527" y="749912"/>
                  <a:pt x="805713" y="750097"/>
                </a:cubicBezTo>
                <a:cubicBezTo>
                  <a:pt x="804900" y="750282"/>
                  <a:pt x="804263" y="750232"/>
                  <a:pt x="803804" y="749950"/>
                </a:cubicBezTo>
                <a:cubicBezTo>
                  <a:pt x="803346" y="749667"/>
                  <a:pt x="802974" y="749191"/>
                  <a:pt x="802689" y="748521"/>
                </a:cubicBezTo>
                <a:lnTo>
                  <a:pt x="797293" y="735352"/>
                </a:lnTo>
                <a:cubicBezTo>
                  <a:pt x="797623" y="737629"/>
                  <a:pt x="797526" y="740324"/>
                  <a:pt x="797002" y="743436"/>
                </a:cubicBezTo>
                <a:cubicBezTo>
                  <a:pt x="796479" y="746548"/>
                  <a:pt x="795512" y="749699"/>
                  <a:pt x="794103" y="752887"/>
                </a:cubicBezTo>
                <a:cubicBezTo>
                  <a:pt x="792694" y="756075"/>
                  <a:pt x="790848" y="759162"/>
                  <a:pt x="788564" y="762146"/>
                </a:cubicBezTo>
                <a:cubicBezTo>
                  <a:pt x="786280" y="765131"/>
                  <a:pt x="783561" y="767661"/>
                  <a:pt x="780406" y="769738"/>
                </a:cubicBezTo>
                <a:cubicBezTo>
                  <a:pt x="776056" y="772602"/>
                  <a:pt x="771938" y="774222"/>
                  <a:pt x="768053" y="774596"/>
                </a:cubicBezTo>
                <a:cubicBezTo>
                  <a:pt x="764168" y="774971"/>
                  <a:pt x="760505" y="774439"/>
                  <a:pt x="757064" y="773002"/>
                </a:cubicBezTo>
                <a:cubicBezTo>
                  <a:pt x="753623" y="771564"/>
                  <a:pt x="750444" y="769428"/>
                  <a:pt x="747525" y="766594"/>
                </a:cubicBezTo>
                <a:cubicBezTo>
                  <a:pt x="744607" y="763760"/>
                  <a:pt x="741949" y="760521"/>
                  <a:pt x="739550" y="756877"/>
                </a:cubicBezTo>
                <a:cubicBezTo>
                  <a:pt x="737295" y="753451"/>
                  <a:pt x="735159" y="749497"/>
                  <a:pt x="733145" y="745015"/>
                </a:cubicBezTo>
                <a:cubicBezTo>
                  <a:pt x="731130" y="740534"/>
                  <a:pt x="729478" y="735833"/>
                  <a:pt x="728188" y="730914"/>
                </a:cubicBezTo>
                <a:cubicBezTo>
                  <a:pt x="726898" y="725994"/>
                  <a:pt x="726088" y="720974"/>
                  <a:pt x="725756" y="715852"/>
                </a:cubicBezTo>
                <a:cubicBezTo>
                  <a:pt x="725425" y="710730"/>
                  <a:pt x="725793" y="705753"/>
                  <a:pt x="726859" y="700919"/>
                </a:cubicBezTo>
                <a:cubicBezTo>
                  <a:pt x="727926" y="696085"/>
                  <a:pt x="729812" y="691550"/>
                  <a:pt x="732519" y="687313"/>
                </a:cubicBezTo>
                <a:cubicBezTo>
                  <a:pt x="735225" y="683075"/>
                  <a:pt x="738999" y="679364"/>
                  <a:pt x="743839" y="676177"/>
                </a:cubicBezTo>
                <a:close/>
                <a:moveTo>
                  <a:pt x="642328" y="743002"/>
                </a:moveTo>
                <a:cubicBezTo>
                  <a:pt x="643144" y="742465"/>
                  <a:pt x="644009" y="741973"/>
                  <a:pt x="644923" y="741527"/>
                </a:cubicBezTo>
                <a:cubicBezTo>
                  <a:pt x="645838" y="741081"/>
                  <a:pt x="646716" y="740698"/>
                  <a:pt x="647558" y="740378"/>
                </a:cubicBezTo>
                <a:cubicBezTo>
                  <a:pt x="648399" y="740058"/>
                  <a:pt x="649186" y="739832"/>
                  <a:pt x="649918" y="739701"/>
                </a:cubicBezTo>
                <a:cubicBezTo>
                  <a:pt x="650650" y="739569"/>
                  <a:pt x="651269" y="739533"/>
                  <a:pt x="651775" y="739590"/>
                </a:cubicBezTo>
                <a:cubicBezTo>
                  <a:pt x="652315" y="739701"/>
                  <a:pt x="652819" y="740110"/>
                  <a:pt x="653284" y="740817"/>
                </a:cubicBezTo>
                <a:cubicBezTo>
                  <a:pt x="653535" y="741198"/>
                  <a:pt x="653928" y="741914"/>
                  <a:pt x="654464" y="742964"/>
                </a:cubicBezTo>
                <a:cubicBezTo>
                  <a:pt x="654999" y="744015"/>
                  <a:pt x="655588" y="745264"/>
                  <a:pt x="656230" y="746713"/>
                </a:cubicBezTo>
                <a:cubicBezTo>
                  <a:pt x="656872" y="748161"/>
                  <a:pt x="657486" y="749686"/>
                  <a:pt x="658072" y="751288"/>
                </a:cubicBezTo>
                <a:cubicBezTo>
                  <a:pt x="658659" y="752890"/>
                  <a:pt x="659142" y="754423"/>
                  <a:pt x="659522" y="755888"/>
                </a:cubicBezTo>
                <a:cubicBezTo>
                  <a:pt x="659902" y="757353"/>
                  <a:pt x="660084" y="758636"/>
                  <a:pt x="660068" y="759738"/>
                </a:cubicBezTo>
                <a:cubicBezTo>
                  <a:pt x="660053" y="760839"/>
                  <a:pt x="659746" y="761587"/>
                  <a:pt x="659148" y="761981"/>
                </a:cubicBezTo>
                <a:cubicBezTo>
                  <a:pt x="658658" y="762303"/>
                  <a:pt x="658106" y="762530"/>
                  <a:pt x="657492" y="762662"/>
                </a:cubicBezTo>
                <a:cubicBezTo>
                  <a:pt x="656877" y="762794"/>
                  <a:pt x="656208" y="762961"/>
                  <a:pt x="655484" y="763165"/>
                </a:cubicBezTo>
                <a:cubicBezTo>
                  <a:pt x="654761" y="763368"/>
                  <a:pt x="653983" y="763608"/>
                  <a:pt x="653150" y="763883"/>
                </a:cubicBezTo>
                <a:cubicBezTo>
                  <a:pt x="652318" y="764158"/>
                  <a:pt x="651439" y="764599"/>
                  <a:pt x="650515" y="765208"/>
                </a:cubicBezTo>
                <a:cubicBezTo>
                  <a:pt x="648666" y="766425"/>
                  <a:pt x="647160" y="768430"/>
                  <a:pt x="645997" y="771223"/>
                </a:cubicBezTo>
                <a:cubicBezTo>
                  <a:pt x="644834" y="774015"/>
                  <a:pt x="644061" y="777194"/>
                  <a:pt x="643679" y="780758"/>
                </a:cubicBezTo>
                <a:cubicBezTo>
                  <a:pt x="643297" y="784323"/>
                  <a:pt x="643370" y="788133"/>
                  <a:pt x="643897" y="792191"/>
                </a:cubicBezTo>
                <a:cubicBezTo>
                  <a:pt x="644425" y="796248"/>
                  <a:pt x="645471" y="800178"/>
                  <a:pt x="647039" y="803979"/>
                </a:cubicBezTo>
                <a:lnTo>
                  <a:pt x="662048" y="840989"/>
                </a:lnTo>
                <a:cubicBezTo>
                  <a:pt x="662297" y="841604"/>
                  <a:pt x="662352" y="842250"/>
                  <a:pt x="662212" y="842926"/>
                </a:cubicBezTo>
                <a:cubicBezTo>
                  <a:pt x="662073" y="843603"/>
                  <a:pt x="661671" y="844355"/>
                  <a:pt x="661007" y="845181"/>
                </a:cubicBezTo>
                <a:cubicBezTo>
                  <a:pt x="660343" y="846008"/>
                  <a:pt x="659376" y="846937"/>
                  <a:pt x="658106" y="847968"/>
                </a:cubicBezTo>
                <a:cubicBezTo>
                  <a:pt x="656836" y="848999"/>
                  <a:pt x="655222" y="850159"/>
                  <a:pt x="653264" y="851448"/>
                </a:cubicBezTo>
                <a:cubicBezTo>
                  <a:pt x="651252" y="852773"/>
                  <a:pt x="649562" y="853788"/>
                  <a:pt x="648194" y="854493"/>
                </a:cubicBezTo>
                <a:cubicBezTo>
                  <a:pt x="646827" y="855198"/>
                  <a:pt x="645687" y="855657"/>
                  <a:pt x="644773" y="855868"/>
                </a:cubicBezTo>
                <a:cubicBezTo>
                  <a:pt x="643860" y="856080"/>
                  <a:pt x="643160" y="856053"/>
                  <a:pt x="642674" y="855788"/>
                </a:cubicBezTo>
                <a:cubicBezTo>
                  <a:pt x="642188" y="855524"/>
                  <a:pt x="641821" y="855084"/>
                  <a:pt x="641571" y="854468"/>
                </a:cubicBezTo>
                <a:lnTo>
                  <a:pt x="608135" y="772059"/>
                </a:lnTo>
                <a:cubicBezTo>
                  <a:pt x="607886" y="771443"/>
                  <a:pt x="607817" y="770807"/>
                  <a:pt x="607930" y="770148"/>
                </a:cubicBezTo>
                <a:cubicBezTo>
                  <a:pt x="608042" y="769490"/>
                  <a:pt x="608384" y="768796"/>
                  <a:pt x="608958" y="768068"/>
                </a:cubicBezTo>
                <a:cubicBezTo>
                  <a:pt x="609531" y="767340"/>
                  <a:pt x="610357" y="766523"/>
                  <a:pt x="611437" y="765618"/>
                </a:cubicBezTo>
                <a:cubicBezTo>
                  <a:pt x="612517" y="764712"/>
                  <a:pt x="613873" y="763722"/>
                  <a:pt x="615504" y="762648"/>
                </a:cubicBezTo>
                <a:cubicBezTo>
                  <a:pt x="617190" y="761538"/>
                  <a:pt x="618608" y="760702"/>
                  <a:pt x="619758" y="760140"/>
                </a:cubicBezTo>
                <a:cubicBezTo>
                  <a:pt x="620908" y="759578"/>
                  <a:pt x="621863" y="759222"/>
                  <a:pt x="622622" y="759073"/>
                </a:cubicBezTo>
                <a:cubicBezTo>
                  <a:pt x="623381" y="758924"/>
                  <a:pt x="623991" y="758991"/>
                  <a:pt x="624449" y="759273"/>
                </a:cubicBezTo>
                <a:cubicBezTo>
                  <a:pt x="624908" y="759556"/>
                  <a:pt x="625262" y="760005"/>
                  <a:pt x="625511" y="760621"/>
                </a:cubicBezTo>
                <a:lnTo>
                  <a:pt x="630853" y="773708"/>
                </a:lnTo>
                <a:cubicBezTo>
                  <a:pt x="630619" y="770510"/>
                  <a:pt x="630714" y="767369"/>
                  <a:pt x="631138" y="764283"/>
                </a:cubicBezTo>
                <a:cubicBezTo>
                  <a:pt x="631562" y="761197"/>
                  <a:pt x="632265" y="758298"/>
                  <a:pt x="633247" y="755586"/>
                </a:cubicBezTo>
                <a:cubicBezTo>
                  <a:pt x="634229" y="752874"/>
                  <a:pt x="635485" y="750430"/>
                  <a:pt x="637015" y="748253"/>
                </a:cubicBezTo>
                <a:cubicBezTo>
                  <a:pt x="638544" y="746077"/>
                  <a:pt x="640316" y="744327"/>
                  <a:pt x="642328" y="743002"/>
                </a:cubicBezTo>
                <a:close/>
                <a:moveTo>
                  <a:pt x="343719" y="939577"/>
                </a:moveTo>
                <a:cubicBezTo>
                  <a:pt x="348668" y="936319"/>
                  <a:pt x="353308" y="934102"/>
                  <a:pt x="357641" y="932926"/>
                </a:cubicBezTo>
                <a:cubicBezTo>
                  <a:pt x="361972" y="931750"/>
                  <a:pt x="365916" y="931376"/>
                  <a:pt x="369471" y="931803"/>
                </a:cubicBezTo>
                <a:cubicBezTo>
                  <a:pt x="373026" y="932230"/>
                  <a:pt x="376176" y="933314"/>
                  <a:pt x="378920" y="935054"/>
                </a:cubicBezTo>
                <a:cubicBezTo>
                  <a:pt x="381664" y="936795"/>
                  <a:pt x="383895" y="938970"/>
                  <a:pt x="385613" y="941581"/>
                </a:cubicBezTo>
                <a:cubicBezTo>
                  <a:pt x="388191" y="945497"/>
                  <a:pt x="389626" y="949600"/>
                  <a:pt x="389917" y="953891"/>
                </a:cubicBezTo>
                <a:cubicBezTo>
                  <a:pt x="390208" y="958182"/>
                  <a:pt x="389234" y="962682"/>
                  <a:pt x="386994" y="967391"/>
                </a:cubicBezTo>
                <a:cubicBezTo>
                  <a:pt x="384754" y="972101"/>
                  <a:pt x="381159" y="976942"/>
                  <a:pt x="376209" y="981916"/>
                </a:cubicBezTo>
                <a:cubicBezTo>
                  <a:pt x="371259" y="986889"/>
                  <a:pt x="364814" y="991990"/>
                  <a:pt x="356874" y="997217"/>
                </a:cubicBezTo>
                <a:lnTo>
                  <a:pt x="349369" y="1002158"/>
                </a:lnTo>
                <a:cubicBezTo>
                  <a:pt x="349975" y="1003552"/>
                  <a:pt x="350626" y="1004897"/>
                  <a:pt x="351323" y="1006192"/>
                </a:cubicBezTo>
                <a:cubicBezTo>
                  <a:pt x="352019" y="1007487"/>
                  <a:pt x="352708" y="1008651"/>
                  <a:pt x="353388" y="1009685"/>
                </a:cubicBezTo>
                <a:cubicBezTo>
                  <a:pt x="356288" y="1014090"/>
                  <a:pt x="359614" y="1016656"/>
                  <a:pt x="363366" y="1017382"/>
                </a:cubicBezTo>
                <a:cubicBezTo>
                  <a:pt x="367118" y="1018108"/>
                  <a:pt x="371523" y="1016806"/>
                  <a:pt x="376581" y="1013476"/>
                </a:cubicBezTo>
                <a:cubicBezTo>
                  <a:pt x="380171" y="1011113"/>
                  <a:pt x="383223" y="1008734"/>
                  <a:pt x="385738" y="1006337"/>
                </a:cubicBezTo>
                <a:cubicBezTo>
                  <a:pt x="388253" y="1003941"/>
                  <a:pt x="390379" y="1001723"/>
                  <a:pt x="392116" y="999684"/>
                </a:cubicBezTo>
                <a:cubicBezTo>
                  <a:pt x="393852" y="997644"/>
                  <a:pt x="395257" y="995900"/>
                  <a:pt x="396331" y="994453"/>
                </a:cubicBezTo>
                <a:cubicBezTo>
                  <a:pt x="397405" y="993005"/>
                  <a:pt x="398268" y="992067"/>
                  <a:pt x="398921" y="991637"/>
                </a:cubicBezTo>
                <a:cubicBezTo>
                  <a:pt x="399573" y="991207"/>
                  <a:pt x="400161" y="991094"/>
                  <a:pt x="400684" y="991295"/>
                </a:cubicBezTo>
                <a:cubicBezTo>
                  <a:pt x="401206" y="991497"/>
                  <a:pt x="401736" y="992006"/>
                  <a:pt x="402273" y="992822"/>
                </a:cubicBezTo>
                <a:cubicBezTo>
                  <a:pt x="402882" y="993746"/>
                  <a:pt x="403498" y="994860"/>
                  <a:pt x="404123" y="996164"/>
                </a:cubicBezTo>
                <a:cubicBezTo>
                  <a:pt x="404747" y="997468"/>
                  <a:pt x="405295" y="998803"/>
                  <a:pt x="405766" y="1000170"/>
                </a:cubicBezTo>
                <a:cubicBezTo>
                  <a:pt x="406236" y="1001535"/>
                  <a:pt x="406580" y="1002887"/>
                  <a:pt x="406798" y="1004225"/>
                </a:cubicBezTo>
                <a:cubicBezTo>
                  <a:pt x="407016" y="1005563"/>
                  <a:pt x="407005" y="1006700"/>
                  <a:pt x="406765" y="1007638"/>
                </a:cubicBezTo>
                <a:cubicBezTo>
                  <a:pt x="406542" y="1008720"/>
                  <a:pt x="405775" y="1010161"/>
                  <a:pt x="404465" y="1011959"/>
                </a:cubicBezTo>
                <a:cubicBezTo>
                  <a:pt x="403154" y="1013757"/>
                  <a:pt x="401454" y="1015734"/>
                  <a:pt x="399364" y="1017889"/>
                </a:cubicBezTo>
                <a:cubicBezTo>
                  <a:pt x="397275" y="1020044"/>
                  <a:pt x="394824" y="1022301"/>
                  <a:pt x="392011" y="1024659"/>
                </a:cubicBezTo>
                <a:cubicBezTo>
                  <a:pt x="389198" y="1027018"/>
                  <a:pt x="386215" y="1029235"/>
                  <a:pt x="383060" y="1031312"/>
                </a:cubicBezTo>
                <a:cubicBezTo>
                  <a:pt x="377839" y="1034749"/>
                  <a:pt x="372926" y="1037203"/>
                  <a:pt x="368322" y="1038675"/>
                </a:cubicBezTo>
                <a:cubicBezTo>
                  <a:pt x="363717" y="1040148"/>
                  <a:pt x="359376" y="1040628"/>
                  <a:pt x="355297" y="1040116"/>
                </a:cubicBezTo>
                <a:cubicBezTo>
                  <a:pt x="351219" y="1039605"/>
                  <a:pt x="347390" y="1038052"/>
                  <a:pt x="343811" y="1035458"/>
                </a:cubicBezTo>
                <a:cubicBezTo>
                  <a:pt x="340233" y="1032864"/>
                  <a:pt x="336886" y="1029201"/>
                  <a:pt x="333771" y="1024470"/>
                </a:cubicBezTo>
                <a:cubicBezTo>
                  <a:pt x="331372" y="1020825"/>
                  <a:pt x="329144" y="1016700"/>
                  <a:pt x="327085" y="1012092"/>
                </a:cubicBezTo>
                <a:cubicBezTo>
                  <a:pt x="325025" y="1007483"/>
                  <a:pt x="323424" y="1002653"/>
                  <a:pt x="322279" y="997598"/>
                </a:cubicBezTo>
                <a:cubicBezTo>
                  <a:pt x="321135" y="992544"/>
                  <a:pt x="320542" y="987380"/>
                  <a:pt x="320500" y="982106"/>
                </a:cubicBezTo>
                <a:cubicBezTo>
                  <a:pt x="320459" y="976833"/>
                  <a:pt x="321215" y="971677"/>
                  <a:pt x="322771" y="966639"/>
                </a:cubicBezTo>
                <a:cubicBezTo>
                  <a:pt x="324326" y="961600"/>
                  <a:pt x="326778" y="956770"/>
                  <a:pt x="330128" y="952148"/>
                </a:cubicBezTo>
                <a:cubicBezTo>
                  <a:pt x="333478" y="947526"/>
                  <a:pt x="338008" y="943336"/>
                  <a:pt x="343719" y="939577"/>
                </a:cubicBezTo>
                <a:close/>
                <a:moveTo>
                  <a:pt x="250575" y="1000893"/>
                </a:moveTo>
                <a:cubicBezTo>
                  <a:pt x="255089" y="997922"/>
                  <a:pt x="259704" y="996228"/>
                  <a:pt x="264420" y="995813"/>
                </a:cubicBezTo>
                <a:cubicBezTo>
                  <a:pt x="269136" y="995398"/>
                  <a:pt x="273981" y="996126"/>
                  <a:pt x="278954" y="997997"/>
                </a:cubicBezTo>
                <a:lnTo>
                  <a:pt x="276017" y="990693"/>
                </a:lnTo>
                <a:cubicBezTo>
                  <a:pt x="275483" y="989408"/>
                  <a:pt x="275802" y="988028"/>
                  <a:pt x="276976" y="986554"/>
                </a:cubicBezTo>
                <a:cubicBezTo>
                  <a:pt x="278149" y="985080"/>
                  <a:pt x="280395" y="983251"/>
                  <a:pt x="283712" y="981067"/>
                </a:cubicBezTo>
                <a:cubicBezTo>
                  <a:pt x="285343" y="979993"/>
                  <a:pt x="286748" y="979166"/>
                  <a:pt x="287925" y="978586"/>
                </a:cubicBezTo>
                <a:cubicBezTo>
                  <a:pt x="289102" y="978006"/>
                  <a:pt x="290084" y="977632"/>
                  <a:pt x="290871" y="977465"/>
                </a:cubicBezTo>
                <a:cubicBezTo>
                  <a:pt x="291657" y="977298"/>
                  <a:pt x="292294" y="977347"/>
                  <a:pt x="292779" y="977612"/>
                </a:cubicBezTo>
                <a:cubicBezTo>
                  <a:pt x="293266" y="977877"/>
                  <a:pt x="293633" y="978317"/>
                  <a:pt x="293883" y="978932"/>
                </a:cubicBezTo>
                <a:lnTo>
                  <a:pt x="328518" y="1064761"/>
                </a:lnTo>
                <a:cubicBezTo>
                  <a:pt x="330797" y="1070355"/>
                  <a:pt x="332111" y="1075667"/>
                  <a:pt x="332461" y="1080699"/>
                </a:cubicBezTo>
                <a:cubicBezTo>
                  <a:pt x="332811" y="1085730"/>
                  <a:pt x="332115" y="1090593"/>
                  <a:pt x="330372" y="1095288"/>
                </a:cubicBezTo>
                <a:cubicBezTo>
                  <a:pt x="328629" y="1099982"/>
                  <a:pt x="325763" y="1104539"/>
                  <a:pt x="321773" y="1108958"/>
                </a:cubicBezTo>
                <a:cubicBezTo>
                  <a:pt x="317783" y="1113377"/>
                  <a:pt x="312580" y="1117699"/>
                  <a:pt x="306162" y="1121924"/>
                </a:cubicBezTo>
                <a:cubicBezTo>
                  <a:pt x="301540" y="1124967"/>
                  <a:pt x="297151" y="1127330"/>
                  <a:pt x="292996" y="1129013"/>
                </a:cubicBezTo>
                <a:cubicBezTo>
                  <a:pt x="288842" y="1130695"/>
                  <a:pt x="285165" y="1131770"/>
                  <a:pt x="281966" y="1132240"/>
                </a:cubicBezTo>
                <a:cubicBezTo>
                  <a:pt x="280810" y="1132377"/>
                  <a:pt x="279889" y="1132282"/>
                  <a:pt x="279205" y="1131953"/>
                </a:cubicBezTo>
                <a:cubicBezTo>
                  <a:pt x="278521" y="1131624"/>
                  <a:pt x="277856" y="1130970"/>
                  <a:pt x="277211" y="1129991"/>
                </a:cubicBezTo>
                <a:cubicBezTo>
                  <a:pt x="276997" y="1129665"/>
                  <a:pt x="276666" y="1129103"/>
                  <a:pt x="276219" y="1128306"/>
                </a:cubicBezTo>
                <a:cubicBezTo>
                  <a:pt x="275772" y="1127508"/>
                  <a:pt x="275340" y="1126585"/>
                  <a:pt x="274921" y="1125535"/>
                </a:cubicBezTo>
                <a:cubicBezTo>
                  <a:pt x="274503" y="1124485"/>
                  <a:pt x="274099" y="1123368"/>
                  <a:pt x="273708" y="1122182"/>
                </a:cubicBezTo>
                <a:cubicBezTo>
                  <a:pt x="273318" y="1120997"/>
                  <a:pt x="273067" y="1119876"/>
                  <a:pt x="272956" y="1118819"/>
                </a:cubicBezTo>
                <a:cubicBezTo>
                  <a:pt x="272845" y="1117762"/>
                  <a:pt x="272864" y="1116814"/>
                  <a:pt x="273013" y="1115975"/>
                </a:cubicBezTo>
                <a:cubicBezTo>
                  <a:pt x="273162" y="1115136"/>
                  <a:pt x="273563" y="1114502"/>
                  <a:pt x="274216" y="1114072"/>
                </a:cubicBezTo>
                <a:cubicBezTo>
                  <a:pt x="274869" y="1113643"/>
                  <a:pt x="275823" y="1113346"/>
                  <a:pt x="277079" y="1113181"/>
                </a:cubicBezTo>
                <a:cubicBezTo>
                  <a:pt x="278335" y="1113017"/>
                  <a:pt x="279931" y="1112688"/>
                  <a:pt x="281866" y="1112193"/>
                </a:cubicBezTo>
                <a:cubicBezTo>
                  <a:pt x="283801" y="1111699"/>
                  <a:pt x="286090" y="1110913"/>
                  <a:pt x="288733" y="1109836"/>
                </a:cubicBezTo>
                <a:cubicBezTo>
                  <a:pt x="291376" y="1108758"/>
                  <a:pt x="294411" y="1107092"/>
                  <a:pt x="297837" y="1104837"/>
                </a:cubicBezTo>
                <a:cubicBezTo>
                  <a:pt x="300611" y="1103011"/>
                  <a:pt x="302956" y="1101155"/>
                  <a:pt x="304872" y="1099270"/>
                </a:cubicBezTo>
                <a:cubicBezTo>
                  <a:pt x="306788" y="1097385"/>
                  <a:pt x="308240" y="1095416"/>
                  <a:pt x="309227" y="1093363"/>
                </a:cubicBezTo>
                <a:cubicBezTo>
                  <a:pt x="310214" y="1091310"/>
                  <a:pt x="310709" y="1089191"/>
                  <a:pt x="310713" y="1087006"/>
                </a:cubicBezTo>
                <a:cubicBezTo>
                  <a:pt x="310717" y="1084821"/>
                  <a:pt x="310202" y="1082470"/>
                  <a:pt x="309169" y="1079954"/>
                </a:cubicBezTo>
                <a:cubicBezTo>
                  <a:pt x="307549" y="1075953"/>
                  <a:pt x="306305" y="1072524"/>
                  <a:pt x="305437" y="1069666"/>
                </a:cubicBezTo>
                <a:cubicBezTo>
                  <a:pt x="304568" y="1066807"/>
                  <a:pt x="303932" y="1064420"/>
                  <a:pt x="303528" y="1062503"/>
                </a:cubicBezTo>
                <a:cubicBezTo>
                  <a:pt x="303730" y="1064942"/>
                  <a:pt x="303503" y="1067645"/>
                  <a:pt x="302844" y="1070612"/>
                </a:cubicBezTo>
                <a:cubicBezTo>
                  <a:pt x="302186" y="1073579"/>
                  <a:pt x="301153" y="1076539"/>
                  <a:pt x="299745" y="1079493"/>
                </a:cubicBezTo>
                <a:cubicBezTo>
                  <a:pt x="298337" y="1082446"/>
                  <a:pt x="296565" y="1085231"/>
                  <a:pt x="294428" y="1087846"/>
                </a:cubicBezTo>
                <a:cubicBezTo>
                  <a:pt x="292291" y="1090461"/>
                  <a:pt x="289862" y="1092664"/>
                  <a:pt x="287143" y="1094454"/>
                </a:cubicBezTo>
                <a:cubicBezTo>
                  <a:pt x="282955" y="1097211"/>
                  <a:pt x="278969" y="1098822"/>
                  <a:pt x="275182" y="1099287"/>
                </a:cubicBezTo>
                <a:cubicBezTo>
                  <a:pt x="271396" y="1099753"/>
                  <a:pt x="267782" y="1099326"/>
                  <a:pt x="264341" y="1098005"/>
                </a:cubicBezTo>
                <a:cubicBezTo>
                  <a:pt x="260899" y="1096685"/>
                  <a:pt x="257674" y="1094598"/>
                  <a:pt x="254666" y="1091746"/>
                </a:cubicBezTo>
                <a:cubicBezTo>
                  <a:pt x="251657" y="1088893"/>
                  <a:pt x="248864" y="1085508"/>
                  <a:pt x="246287" y="1081593"/>
                </a:cubicBezTo>
                <a:cubicBezTo>
                  <a:pt x="243960" y="1078058"/>
                  <a:pt x="241780" y="1074036"/>
                  <a:pt x="239747" y="1069527"/>
                </a:cubicBezTo>
                <a:cubicBezTo>
                  <a:pt x="237714" y="1065019"/>
                  <a:pt x="236067" y="1060296"/>
                  <a:pt x="234805" y="1055358"/>
                </a:cubicBezTo>
                <a:cubicBezTo>
                  <a:pt x="233542" y="1050421"/>
                  <a:pt x="232754" y="1045405"/>
                  <a:pt x="232441" y="1040310"/>
                </a:cubicBezTo>
                <a:cubicBezTo>
                  <a:pt x="232127" y="1035216"/>
                  <a:pt x="232512" y="1030265"/>
                  <a:pt x="233597" y="1025459"/>
                </a:cubicBezTo>
                <a:cubicBezTo>
                  <a:pt x="234681" y="1020652"/>
                  <a:pt x="236585" y="1016144"/>
                  <a:pt x="239310" y="1011934"/>
                </a:cubicBezTo>
                <a:cubicBezTo>
                  <a:pt x="242034" y="1007724"/>
                  <a:pt x="245789" y="1004044"/>
                  <a:pt x="250575" y="1000893"/>
                </a:cubicBezTo>
                <a:close/>
                <a:moveTo>
                  <a:pt x="204755" y="1031057"/>
                </a:moveTo>
                <a:cubicBezTo>
                  <a:pt x="205571" y="1030520"/>
                  <a:pt x="206436" y="1030028"/>
                  <a:pt x="207351" y="1029582"/>
                </a:cubicBezTo>
                <a:cubicBezTo>
                  <a:pt x="208266" y="1029136"/>
                  <a:pt x="209143" y="1028752"/>
                  <a:pt x="209985" y="1028432"/>
                </a:cubicBezTo>
                <a:cubicBezTo>
                  <a:pt x="210827" y="1028112"/>
                  <a:pt x="211614" y="1027886"/>
                  <a:pt x="212346" y="1027755"/>
                </a:cubicBezTo>
                <a:cubicBezTo>
                  <a:pt x="213078" y="1027624"/>
                  <a:pt x="213697" y="1027587"/>
                  <a:pt x="214202" y="1027644"/>
                </a:cubicBezTo>
                <a:cubicBezTo>
                  <a:pt x="214743" y="1027756"/>
                  <a:pt x="215246" y="1028165"/>
                  <a:pt x="215712" y="1028872"/>
                </a:cubicBezTo>
                <a:cubicBezTo>
                  <a:pt x="215963" y="1029253"/>
                  <a:pt x="216356" y="1029968"/>
                  <a:pt x="216891" y="1031019"/>
                </a:cubicBezTo>
                <a:cubicBezTo>
                  <a:pt x="217427" y="1032069"/>
                  <a:pt x="218016" y="1033319"/>
                  <a:pt x="218657" y="1034767"/>
                </a:cubicBezTo>
                <a:cubicBezTo>
                  <a:pt x="219299" y="1036216"/>
                  <a:pt x="219913" y="1037741"/>
                  <a:pt x="220500" y="1039342"/>
                </a:cubicBezTo>
                <a:cubicBezTo>
                  <a:pt x="221087" y="1040944"/>
                  <a:pt x="221570" y="1042478"/>
                  <a:pt x="221950" y="1043943"/>
                </a:cubicBezTo>
                <a:cubicBezTo>
                  <a:pt x="222329" y="1045407"/>
                  <a:pt x="222512" y="1046691"/>
                  <a:pt x="222496" y="1047792"/>
                </a:cubicBezTo>
                <a:cubicBezTo>
                  <a:pt x="222481" y="1048894"/>
                  <a:pt x="222174" y="1049641"/>
                  <a:pt x="221575" y="1050035"/>
                </a:cubicBezTo>
                <a:cubicBezTo>
                  <a:pt x="221086" y="1050357"/>
                  <a:pt x="220534" y="1050585"/>
                  <a:pt x="219919" y="1050716"/>
                </a:cubicBezTo>
                <a:cubicBezTo>
                  <a:pt x="219304" y="1050848"/>
                  <a:pt x="218635" y="1051016"/>
                  <a:pt x="217912" y="1051219"/>
                </a:cubicBezTo>
                <a:cubicBezTo>
                  <a:pt x="217188" y="1051423"/>
                  <a:pt x="216410" y="1051662"/>
                  <a:pt x="215578" y="1051937"/>
                </a:cubicBezTo>
                <a:cubicBezTo>
                  <a:pt x="214746" y="1052212"/>
                  <a:pt x="213867" y="1052654"/>
                  <a:pt x="212942" y="1053263"/>
                </a:cubicBezTo>
                <a:cubicBezTo>
                  <a:pt x="211093" y="1054480"/>
                  <a:pt x="209587" y="1056485"/>
                  <a:pt x="208424" y="1059277"/>
                </a:cubicBezTo>
                <a:cubicBezTo>
                  <a:pt x="207261" y="1062070"/>
                  <a:pt x="206489" y="1065248"/>
                  <a:pt x="206107" y="1068813"/>
                </a:cubicBezTo>
                <a:cubicBezTo>
                  <a:pt x="205725" y="1072377"/>
                  <a:pt x="205798" y="1076188"/>
                  <a:pt x="206325" y="1080245"/>
                </a:cubicBezTo>
                <a:cubicBezTo>
                  <a:pt x="206852" y="1084303"/>
                  <a:pt x="207899" y="1088232"/>
                  <a:pt x="209466" y="1092034"/>
                </a:cubicBezTo>
                <a:lnTo>
                  <a:pt x="224475" y="1129043"/>
                </a:lnTo>
                <a:cubicBezTo>
                  <a:pt x="224724" y="1129659"/>
                  <a:pt x="224779" y="1130304"/>
                  <a:pt x="224640" y="1130981"/>
                </a:cubicBezTo>
                <a:cubicBezTo>
                  <a:pt x="224501" y="1131658"/>
                  <a:pt x="224099" y="1132409"/>
                  <a:pt x="223435" y="1133236"/>
                </a:cubicBezTo>
                <a:cubicBezTo>
                  <a:pt x="222771" y="1134063"/>
                  <a:pt x="221804" y="1134992"/>
                  <a:pt x="220534" y="1136023"/>
                </a:cubicBezTo>
                <a:cubicBezTo>
                  <a:pt x="219264" y="1137054"/>
                  <a:pt x="217650" y="1138214"/>
                  <a:pt x="215692" y="1139502"/>
                </a:cubicBezTo>
                <a:cubicBezTo>
                  <a:pt x="213679" y="1140827"/>
                  <a:pt x="211990" y="1141842"/>
                  <a:pt x="210622" y="1142548"/>
                </a:cubicBezTo>
                <a:cubicBezTo>
                  <a:pt x="209254" y="1143253"/>
                  <a:pt x="208114" y="1143711"/>
                  <a:pt x="207201" y="1143923"/>
                </a:cubicBezTo>
                <a:cubicBezTo>
                  <a:pt x="206288" y="1144134"/>
                  <a:pt x="205588" y="1144108"/>
                  <a:pt x="205102" y="1143843"/>
                </a:cubicBezTo>
                <a:cubicBezTo>
                  <a:pt x="204616" y="1143578"/>
                  <a:pt x="204248" y="1143138"/>
                  <a:pt x="203999" y="1142523"/>
                </a:cubicBezTo>
                <a:lnTo>
                  <a:pt x="170563" y="1060114"/>
                </a:lnTo>
                <a:cubicBezTo>
                  <a:pt x="170313" y="1059498"/>
                  <a:pt x="170245" y="1058861"/>
                  <a:pt x="170357" y="1058203"/>
                </a:cubicBezTo>
                <a:cubicBezTo>
                  <a:pt x="170469" y="1057544"/>
                  <a:pt x="170812" y="1056851"/>
                  <a:pt x="171385" y="1056123"/>
                </a:cubicBezTo>
                <a:cubicBezTo>
                  <a:pt x="171958" y="1055395"/>
                  <a:pt x="172785" y="1054578"/>
                  <a:pt x="173864" y="1053672"/>
                </a:cubicBezTo>
                <a:cubicBezTo>
                  <a:pt x="174944" y="1052766"/>
                  <a:pt x="176300" y="1051777"/>
                  <a:pt x="177932" y="1050703"/>
                </a:cubicBezTo>
                <a:cubicBezTo>
                  <a:pt x="179618" y="1049593"/>
                  <a:pt x="181035" y="1048757"/>
                  <a:pt x="182186" y="1048195"/>
                </a:cubicBezTo>
                <a:cubicBezTo>
                  <a:pt x="183335" y="1047632"/>
                  <a:pt x="184290" y="1047277"/>
                  <a:pt x="185050" y="1047127"/>
                </a:cubicBezTo>
                <a:cubicBezTo>
                  <a:pt x="185809" y="1046978"/>
                  <a:pt x="186418" y="1047045"/>
                  <a:pt x="186877" y="1047328"/>
                </a:cubicBezTo>
                <a:cubicBezTo>
                  <a:pt x="187336" y="1047610"/>
                  <a:pt x="187690" y="1048059"/>
                  <a:pt x="187939" y="1048675"/>
                </a:cubicBezTo>
                <a:lnTo>
                  <a:pt x="193281" y="1061762"/>
                </a:lnTo>
                <a:cubicBezTo>
                  <a:pt x="193046" y="1058565"/>
                  <a:pt x="193142" y="1055423"/>
                  <a:pt x="193566" y="1052338"/>
                </a:cubicBezTo>
                <a:cubicBezTo>
                  <a:pt x="193990" y="1049252"/>
                  <a:pt x="194693" y="1046353"/>
                  <a:pt x="195675" y="1043641"/>
                </a:cubicBezTo>
                <a:cubicBezTo>
                  <a:pt x="196657" y="1040928"/>
                  <a:pt x="197913" y="1038484"/>
                  <a:pt x="199443" y="1036308"/>
                </a:cubicBezTo>
                <a:cubicBezTo>
                  <a:pt x="200972" y="1034131"/>
                  <a:pt x="202743" y="1032381"/>
                  <a:pt x="204755" y="1031057"/>
                </a:cubicBezTo>
                <a:close/>
                <a:moveTo>
                  <a:pt x="107370" y="1095166"/>
                </a:moveTo>
                <a:cubicBezTo>
                  <a:pt x="111884" y="1092194"/>
                  <a:pt x="116499" y="1090501"/>
                  <a:pt x="121215" y="1090086"/>
                </a:cubicBezTo>
                <a:cubicBezTo>
                  <a:pt x="125931" y="1089671"/>
                  <a:pt x="130775" y="1090398"/>
                  <a:pt x="135749" y="1092269"/>
                </a:cubicBezTo>
                <a:lnTo>
                  <a:pt x="132811" y="1084966"/>
                </a:lnTo>
                <a:cubicBezTo>
                  <a:pt x="132277" y="1083680"/>
                  <a:pt x="132597" y="1082301"/>
                  <a:pt x="133770" y="1080827"/>
                </a:cubicBezTo>
                <a:cubicBezTo>
                  <a:pt x="134944" y="1079353"/>
                  <a:pt x="137189" y="1077524"/>
                  <a:pt x="140506" y="1075340"/>
                </a:cubicBezTo>
                <a:cubicBezTo>
                  <a:pt x="142138" y="1074266"/>
                  <a:pt x="143542" y="1073438"/>
                  <a:pt x="144720" y="1072858"/>
                </a:cubicBezTo>
                <a:cubicBezTo>
                  <a:pt x="145897" y="1072278"/>
                  <a:pt x="146879" y="1071905"/>
                  <a:pt x="147665" y="1071738"/>
                </a:cubicBezTo>
                <a:cubicBezTo>
                  <a:pt x="148452" y="1071571"/>
                  <a:pt x="149088" y="1071620"/>
                  <a:pt x="149574" y="1071884"/>
                </a:cubicBezTo>
                <a:cubicBezTo>
                  <a:pt x="150060" y="1072149"/>
                  <a:pt x="150428" y="1072589"/>
                  <a:pt x="150677" y="1073205"/>
                </a:cubicBezTo>
                <a:lnTo>
                  <a:pt x="184085" y="1155749"/>
                </a:lnTo>
                <a:cubicBezTo>
                  <a:pt x="184620" y="1157034"/>
                  <a:pt x="184300" y="1158414"/>
                  <a:pt x="183127" y="1159888"/>
                </a:cubicBezTo>
                <a:cubicBezTo>
                  <a:pt x="181953" y="1161362"/>
                  <a:pt x="179708" y="1163191"/>
                  <a:pt x="176390" y="1165375"/>
                </a:cubicBezTo>
                <a:cubicBezTo>
                  <a:pt x="174704" y="1166485"/>
                  <a:pt x="173295" y="1167334"/>
                  <a:pt x="172163" y="1167923"/>
                </a:cubicBezTo>
                <a:cubicBezTo>
                  <a:pt x="171031" y="1168513"/>
                  <a:pt x="170058" y="1168900"/>
                  <a:pt x="169244" y="1169085"/>
                </a:cubicBezTo>
                <a:cubicBezTo>
                  <a:pt x="168431" y="1169270"/>
                  <a:pt x="167794" y="1169221"/>
                  <a:pt x="167335" y="1168939"/>
                </a:cubicBezTo>
                <a:cubicBezTo>
                  <a:pt x="166877" y="1168656"/>
                  <a:pt x="166505" y="1168179"/>
                  <a:pt x="166219" y="1167510"/>
                </a:cubicBezTo>
                <a:lnTo>
                  <a:pt x="160824" y="1154340"/>
                </a:lnTo>
                <a:cubicBezTo>
                  <a:pt x="161154" y="1156618"/>
                  <a:pt x="161057" y="1159312"/>
                  <a:pt x="160533" y="1162425"/>
                </a:cubicBezTo>
                <a:cubicBezTo>
                  <a:pt x="160010" y="1165537"/>
                  <a:pt x="159043" y="1168687"/>
                  <a:pt x="157634" y="1171875"/>
                </a:cubicBezTo>
                <a:cubicBezTo>
                  <a:pt x="156225" y="1175064"/>
                  <a:pt x="154379" y="1178150"/>
                  <a:pt x="152095" y="1181134"/>
                </a:cubicBezTo>
                <a:cubicBezTo>
                  <a:pt x="149811" y="1184119"/>
                  <a:pt x="147092" y="1186650"/>
                  <a:pt x="143938" y="1188726"/>
                </a:cubicBezTo>
                <a:cubicBezTo>
                  <a:pt x="139587" y="1191590"/>
                  <a:pt x="135469" y="1193210"/>
                  <a:pt x="131584" y="1193584"/>
                </a:cubicBezTo>
                <a:cubicBezTo>
                  <a:pt x="127699" y="1193959"/>
                  <a:pt x="124036" y="1193428"/>
                  <a:pt x="120595" y="1191990"/>
                </a:cubicBezTo>
                <a:cubicBezTo>
                  <a:pt x="117154" y="1190553"/>
                  <a:pt x="113975" y="1188417"/>
                  <a:pt x="111056" y="1185582"/>
                </a:cubicBezTo>
                <a:cubicBezTo>
                  <a:pt x="108138" y="1182748"/>
                  <a:pt x="105480" y="1179509"/>
                  <a:pt x="103081" y="1175865"/>
                </a:cubicBezTo>
                <a:cubicBezTo>
                  <a:pt x="100826" y="1172439"/>
                  <a:pt x="98691" y="1168485"/>
                  <a:pt x="96676" y="1164004"/>
                </a:cubicBezTo>
                <a:cubicBezTo>
                  <a:pt x="94661" y="1159523"/>
                  <a:pt x="93009" y="1154822"/>
                  <a:pt x="91719" y="1149902"/>
                </a:cubicBezTo>
                <a:cubicBezTo>
                  <a:pt x="90430" y="1144983"/>
                  <a:pt x="89619" y="1139962"/>
                  <a:pt x="89288" y="1134840"/>
                </a:cubicBezTo>
                <a:cubicBezTo>
                  <a:pt x="88956" y="1129719"/>
                  <a:pt x="89324" y="1124741"/>
                  <a:pt x="90390" y="1119907"/>
                </a:cubicBezTo>
                <a:cubicBezTo>
                  <a:pt x="91457" y="1115074"/>
                  <a:pt x="93343" y="1110538"/>
                  <a:pt x="96050" y="1106301"/>
                </a:cubicBezTo>
                <a:cubicBezTo>
                  <a:pt x="98756" y="1102064"/>
                  <a:pt x="102530" y="1098352"/>
                  <a:pt x="107370" y="1095166"/>
                </a:cubicBezTo>
                <a:close/>
                <a:moveTo>
                  <a:pt x="1725515" y="4447"/>
                </a:moveTo>
                <a:cubicBezTo>
                  <a:pt x="1727473" y="3158"/>
                  <a:pt x="1729149" y="2152"/>
                  <a:pt x="1730544" y="1429"/>
                </a:cubicBezTo>
                <a:cubicBezTo>
                  <a:pt x="1731938" y="706"/>
                  <a:pt x="1733088" y="261"/>
                  <a:pt x="1733991" y="95"/>
                </a:cubicBezTo>
                <a:cubicBezTo>
                  <a:pt x="1734896" y="-72"/>
                  <a:pt x="1735613" y="-18"/>
                  <a:pt x="1736144" y="256"/>
                </a:cubicBezTo>
                <a:cubicBezTo>
                  <a:pt x="1736675" y="530"/>
                  <a:pt x="1737066" y="975"/>
                  <a:pt x="1737315" y="1590"/>
                </a:cubicBezTo>
                <a:lnTo>
                  <a:pt x="1744739" y="19973"/>
                </a:lnTo>
                <a:lnTo>
                  <a:pt x="1760484" y="9608"/>
                </a:lnTo>
                <a:cubicBezTo>
                  <a:pt x="1761408" y="8999"/>
                  <a:pt x="1762231" y="8887"/>
                  <a:pt x="1762950" y="9270"/>
                </a:cubicBezTo>
                <a:cubicBezTo>
                  <a:pt x="1763671" y="9654"/>
                  <a:pt x="1764407" y="10416"/>
                  <a:pt x="1765159" y="11558"/>
                </a:cubicBezTo>
                <a:cubicBezTo>
                  <a:pt x="1765517" y="12102"/>
                  <a:pt x="1765919" y="12832"/>
                  <a:pt x="1766365" y="13746"/>
                </a:cubicBezTo>
                <a:cubicBezTo>
                  <a:pt x="1766811" y="14661"/>
                  <a:pt x="1767261" y="15670"/>
                  <a:pt x="1767715" y="16774"/>
                </a:cubicBezTo>
                <a:cubicBezTo>
                  <a:pt x="1768169" y="17879"/>
                  <a:pt x="1768556" y="19027"/>
                  <a:pt x="1768874" y="20221"/>
                </a:cubicBezTo>
                <a:cubicBezTo>
                  <a:pt x="1769191" y="21415"/>
                  <a:pt x="1769406" y="22540"/>
                  <a:pt x="1769518" y="23598"/>
                </a:cubicBezTo>
                <a:cubicBezTo>
                  <a:pt x="1769629" y="24655"/>
                  <a:pt x="1769596" y="25611"/>
                  <a:pt x="1769420" y="26469"/>
                </a:cubicBezTo>
                <a:cubicBezTo>
                  <a:pt x="1769243" y="27325"/>
                  <a:pt x="1768855" y="27950"/>
                  <a:pt x="1768257" y="28344"/>
                </a:cubicBezTo>
                <a:lnTo>
                  <a:pt x="1752349" y="38816"/>
                </a:lnTo>
                <a:lnTo>
                  <a:pt x="1767999" y="77509"/>
                </a:lnTo>
                <a:cubicBezTo>
                  <a:pt x="1768373" y="78432"/>
                  <a:pt x="1768858" y="79496"/>
                  <a:pt x="1769456" y="80701"/>
                </a:cubicBezTo>
                <a:cubicBezTo>
                  <a:pt x="1770055" y="81905"/>
                  <a:pt x="1770586" y="82861"/>
                  <a:pt x="1771052" y="83568"/>
                </a:cubicBezTo>
                <a:cubicBezTo>
                  <a:pt x="1772484" y="85743"/>
                  <a:pt x="1774048" y="86994"/>
                  <a:pt x="1775743" y="87319"/>
                </a:cubicBezTo>
                <a:cubicBezTo>
                  <a:pt x="1777439" y="87645"/>
                  <a:pt x="1779402" y="87075"/>
                  <a:pt x="1781632" y="85607"/>
                </a:cubicBezTo>
                <a:cubicBezTo>
                  <a:pt x="1782937" y="84748"/>
                  <a:pt x="1783989" y="83918"/>
                  <a:pt x="1784788" y="83119"/>
                </a:cubicBezTo>
                <a:cubicBezTo>
                  <a:pt x="1785587" y="82320"/>
                  <a:pt x="1786246" y="81575"/>
                  <a:pt x="1786765" y="80882"/>
                </a:cubicBezTo>
                <a:cubicBezTo>
                  <a:pt x="1787284" y="80190"/>
                  <a:pt x="1787725" y="79587"/>
                  <a:pt x="1788090" y="79075"/>
                </a:cubicBezTo>
                <a:cubicBezTo>
                  <a:pt x="1788454" y="78563"/>
                  <a:pt x="1788853" y="78163"/>
                  <a:pt x="1789289" y="77877"/>
                </a:cubicBezTo>
                <a:cubicBezTo>
                  <a:pt x="1789724" y="77590"/>
                  <a:pt x="1790225" y="77552"/>
                  <a:pt x="1790792" y="77764"/>
                </a:cubicBezTo>
                <a:cubicBezTo>
                  <a:pt x="1791360" y="77975"/>
                  <a:pt x="1791948" y="78542"/>
                  <a:pt x="1792557" y="79467"/>
                </a:cubicBezTo>
                <a:cubicBezTo>
                  <a:pt x="1793237" y="80500"/>
                  <a:pt x="1793898" y="81741"/>
                  <a:pt x="1794540" y="83189"/>
                </a:cubicBezTo>
                <a:cubicBezTo>
                  <a:pt x="1795181" y="84638"/>
                  <a:pt x="1795728" y="86090"/>
                  <a:pt x="1796180" y="87547"/>
                </a:cubicBezTo>
                <a:cubicBezTo>
                  <a:pt x="1796632" y="89003"/>
                  <a:pt x="1796972" y="90378"/>
                  <a:pt x="1797199" y="91670"/>
                </a:cubicBezTo>
                <a:cubicBezTo>
                  <a:pt x="1797426" y="92963"/>
                  <a:pt x="1797457" y="94015"/>
                  <a:pt x="1797290" y="94826"/>
                </a:cubicBezTo>
                <a:cubicBezTo>
                  <a:pt x="1797122" y="95638"/>
                  <a:pt x="1796693" y="96584"/>
                  <a:pt x="1796000" y="97663"/>
                </a:cubicBezTo>
                <a:cubicBezTo>
                  <a:pt x="1795307" y="98743"/>
                  <a:pt x="1794402" y="99884"/>
                  <a:pt x="1793285" y="101088"/>
                </a:cubicBezTo>
                <a:cubicBezTo>
                  <a:pt x="1792167" y="102291"/>
                  <a:pt x="1790909" y="103490"/>
                  <a:pt x="1789512" y="104682"/>
                </a:cubicBezTo>
                <a:cubicBezTo>
                  <a:pt x="1788114" y="105875"/>
                  <a:pt x="1786654" y="106973"/>
                  <a:pt x="1785132" y="107975"/>
                </a:cubicBezTo>
                <a:cubicBezTo>
                  <a:pt x="1781868" y="110123"/>
                  <a:pt x="1778775" y="111672"/>
                  <a:pt x="1775854" y="112621"/>
                </a:cubicBezTo>
                <a:cubicBezTo>
                  <a:pt x="1772931" y="113570"/>
                  <a:pt x="1770144" y="113866"/>
                  <a:pt x="1767491" y="113507"/>
                </a:cubicBezTo>
                <a:cubicBezTo>
                  <a:pt x="1764839" y="113149"/>
                  <a:pt x="1762339" y="112104"/>
                  <a:pt x="1759993" y="110375"/>
                </a:cubicBezTo>
                <a:cubicBezTo>
                  <a:pt x="1757646" y="108646"/>
                  <a:pt x="1755398" y="106150"/>
                  <a:pt x="1753250" y="102887"/>
                </a:cubicBezTo>
                <a:cubicBezTo>
                  <a:pt x="1752856" y="102289"/>
                  <a:pt x="1752427" y="101577"/>
                  <a:pt x="1751962" y="100753"/>
                </a:cubicBezTo>
                <a:cubicBezTo>
                  <a:pt x="1751498" y="99928"/>
                  <a:pt x="1751047" y="99036"/>
                  <a:pt x="1750610" y="98077"/>
                </a:cubicBezTo>
                <a:cubicBezTo>
                  <a:pt x="1750173" y="97117"/>
                  <a:pt x="1749728" y="96144"/>
                  <a:pt x="1749273" y="95157"/>
                </a:cubicBezTo>
                <a:cubicBezTo>
                  <a:pt x="1748818" y="94170"/>
                  <a:pt x="1748439" y="93270"/>
                  <a:pt x="1748137" y="92455"/>
                </a:cubicBezTo>
                <a:lnTo>
                  <a:pt x="1731873" y="52296"/>
                </a:lnTo>
                <a:lnTo>
                  <a:pt x="1723063" y="58096"/>
                </a:lnTo>
                <a:cubicBezTo>
                  <a:pt x="1722356" y="58561"/>
                  <a:pt x="1721687" y="58671"/>
                  <a:pt x="1721057" y="58423"/>
                </a:cubicBezTo>
                <a:cubicBezTo>
                  <a:pt x="1720426" y="58176"/>
                  <a:pt x="1719681" y="57399"/>
                  <a:pt x="1718822" y="56094"/>
                </a:cubicBezTo>
                <a:cubicBezTo>
                  <a:pt x="1718213" y="55169"/>
                  <a:pt x="1717512" y="53896"/>
                  <a:pt x="1716718" y="52275"/>
                </a:cubicBezTo>
                <a:cubicBezTo>
                  <a:pt x="1715923" y="50655"/>
                  <a:pt x="1715269" y="48981"/>
                  <a:pt x="1714756" y="47253"/>
                </a:cubicBezTo>
                <a:cubicBezTo>
                  <a:pt x="1714242" y="45525"/>
                  <a:pt x="1713998" y="43912"/>
                  <a:pt x="1714025" y="42413"/>
                </a:cubicBezTo>
                <a:cubicBezTo>
                  <a:pt x="1714052" y="40915"/>
                  <a:pt x="1714555" y="39843"/>
                  <a:pt x="1715534" y="39198"/>
                </a:cubicBezTo>
                <a:lnTo>
                  <a:pt x="1724263" y="33452"/>
                </a:lnTo>
                <a:lnTo>
                  <a:pt x="1716839" y="15070"/>
                </a:lnTo>
                <a:cubicBezTo>
                  <a:pt x="1716589" y="14454"/>
                  <a:pt x="1716526" y="13795"/>
                  <a:pt x="1716647" y="13091"/>
                </a:cubicBezTo>
                <a:cubicBezTo>
                  <a:pt x="1716769" y="12388"/>
                  <a:pt x="1717153" y="11609"/>
                  <a:pt x="1717798" y="10755"/>
                </a:cubicBezTo>
                <a:cubicBezTo>
                  <a:pt x="1718445" y="9901"/>
                  <a:pt x="1719389" y="8967"/>
                  <a:pt x="1720632" y="7954"/>
                </a:cubicBezTo>
                <a:cubicBezTo>
                  <a:pt x="1721875" y="6941"/>
                  <a:pt x="1723502" y="5772"/>
                  <a:pt x="1725515" y="4447"/>
                </a:cubicBezTo>
                <a:close/>
                <a:moveTo>
                  <a:pt x="1494795" y="156330"/>
                </a:moveTo>
                <a:cubicBezTo>
                  <a:pt x="1496753" y="155042"/>
                  <a:pt x="1498429" y="154036"/>
                  <a:pt x="1499824" y="153313"/>
                </a:cubicBezTo>
                <a:cubicBezTo>
                  <a:pt x="1501218" y="152589"/>
                  <a:pt x="1502368" y="152144"/>
                  <a:pt x="1503271" y="151978"/>
                </a:cubicBezTo>
                <a:cubicBezTo>
                  <a:pt x="1504176" y="151812"/>
                  <a:pt x="1504893" y="151866"/>
                  <a:pt x="1505424" y="152139"/>
                </a:cubicBezTo>
                <a:cubicBezTo>
                  <a:pt x="1505955" y="152413"/>
                  <a:pt x="1506346" y="152858"/>
                  <a:pt x="1506595" y="153474"/>
                </a:cubicBezTo>
                <a:lnTo>
                  <a:pt x="1514019" y="171856"/>
                </a:lnTo>
                <a:lnTo>
                  <a:pt x="1529764" y="161491"/>
                </a:lnTo>
                <a:cubicBezTo>
                  <a:pt x="1530688" y="160883"/>
                  <a:pt x="1531510" y="160770"/>
                  <a:pt x="1532230" y="161153"/>
                </a:cubicBezTo>
                <a:cubicBezTo>
                  <a:pt x="1532951" y="161537"/>
                  <a:pt x="1533686" y="162300"/>
                  <a:pt x="1534438" y="163442"/>
                </a:cubicBezTo>
                <a:cubicBezTo>
                  <a:pt x="1534796" y="163986"/>
                  <a:pt x="1535199" y="164715"/>
                  <a:pt x="1535645" y="165629"/>
                </a:cubicBezTo>
                <a:cubicBezTo>
                  <a:pt x="1536091" y="166544"/>
                  <a:pt x="1536541" y="167553"/>
                  <a:pt x="1536995" y="168658"/>
                </a:cubicBezTo>
                <a:cubicBezTo>
                  <a:pt x="1537449" y="169762"/>
                  <a:pt x="1537835" y="170911"/>
                  <a:pt x="1538154" y="172105"/>
                </a:cubicBezTo>
                <a:cubicBezTo>
                  <a:pt x="1538471" y="173298"/>
                  <a:pt x="1538686" y="174424"/>
                  <a:pt x="1538798" y="175481"/>
                </a:cubicBezTo>
                <a:cubicBezTo>
                  <a:pt x="1538909" y="176538"/>
                  <a:pt x="1538876" y="177495"/>
                  <a:pt x="1538700" y="178352"/>
                </a:cubicBezTo>
                <a:cubicBezTo>
                  <a:pt x="1538523" y="179209"/>
                  <a:pt x="1538136" y="179834"/>
                  <a:pt x="1537537" y="180227"/>
                </a:cubicBezTo>
                <a:lnTo>
                  <a:pt x="1521629" y="190700"/>
                </a:lnTo>
                <a:lnTo>
                  <a:pt x="1537278" y="229392"/>
                </a:lnTo>
                <a:cubicBezTo>
                  <a:pt x="1537653" y="230316"/>
                  <a:pt x="1538138" y="231379"/>
                  <a:pt x="1538736" y="232584"/>
                </a:cubicBezTo>
                <a:cubicBezTo>
                  <a:pt x="1539335" y="233788"/>
                  <a:pt x="1539866" y="234744"/>
                  <a:pt x="1540332" y="235451"/>
                </a:cubicBezTo>
                <a:cubicBezTo>
                  <a:pt x="1541764" y="237626"/>
                  <a:pt x="1543328" y="238877"/>
                  <a:pt x="1545023" y="239203"/>
                </a:cubicBezTo>
                <a:cubicBezTo>
                  <a:pt x="1546719" y="239529"/>
                  <a:pt x="1548682" y="238958"/>
                  <a:pt x="1550912" y="237490"/>
                </a:cubicBezTo>
                <a:cubicBezTo>
                  <a:pt x="1552217" y="236631"/>
                  <a:pt x="1553269" y="235802"/>
                  <a:pt x="1554068" y="235003"/>
                </a:cubicBezTo>
                <a:cubicBezTo>
                  <a:pt x="1554867" y="234204"/>
                  <a:pt x="1555526" y="233458"/>
                  <a:pt x="1556045" y="232766"/>
                </a:cubicBezTo>
                <a:cubicBezTo>
                  <a:pt x="1556564" y="232073"/>
                  <a:pt x="1557005" y="231471"/>
                  <a:pt x="1557369" y="230959"/>
                </a:cubicBezTo>
                <a:cubicBezTo>
                  <a:pt x="1557733" y="230446"/>
                  <a:pt x="1558133" y="230046"/>
                  <a:pt x="1558568" y="229760"/>
                </a:cubicBezTo>
                <a:cubicBezTo>
                  <a:pt x="1559003" y="229474"/>
                  <a:pt x="1559505" y="229436"/>
                  <a:pt x="1560072" y="229647"/>
                </a:cubicBezTo>
                <a:cubicBezTo>
                  <a:pt x="1560640" y="229858"/>
                  <a:pt x="1561228" y="230426"/>
                  <a:pt x="1561837" y="231350"/>
                </a:cubicBezTo>
                <a:cubicBezTo>
                  <a:pt x="1562517" y="232384"/>
                  <a:pt x="1563178" y="233625"/>
                  <a:pt x="1563820" y="235073"/>
                </a:cubicBezTo>
                <a:cubicBezTo>
                  <a:pt x="1564462" y="236521"/>
                  <a:pt x="1565008" y="237974"/>
                  <a:pt x="1565460" y="239430"/>
                </a:cubicBezTo>
                <a:cubicBezTo>
                  <a:pt x="1565912" y="240886"/>
                  <a:pt x="1566252" y="242261"/>
                  <a:pt x="1566479" y="243553"/>
                </a:cubicBezTo>
                <a:cubicBezTo>
                  <a:pt x="1566706" y="244846"/>
                  <a:pt x="1566737" y="245898"/>
                  <a:pt x="1566569" y="246710"/>
                </a:cubicBezTo>
                <a:cubicBezTo>
                  <a:pt x="1566402" y="247522"/>
                  <a:pt x="1565972" y="248467"/>
                  <a:pt x="1565280" y="249547"/>
                </a:cubicBezTo>
                <a:cubicBezTo>
                  <a:pt x="1564587" y="250626"/>
                  <a:pt x="1563682" y="251768"/>
                  <a:pt x="1562564" y="252971"/>
                </a:cubicBezTo>
                <a:cubicBezTo>
                  <a:pt x="1561447" y="254175"/>
                  <a:pt x="1560189" y="255373"/>
                  <a:pt x="1558792" y="256566"/>
                </a:cubicBezTo>
                <a:cubicBezTo>
                  <a:pt x="1557394" y="257758"/>
                  <a:pt x="1555934" y="258856"/>
                  <a:pt x="1554411" y="259859"/>
                </a:cubicBezTo>
                <a:cubicBezTo>
                  <a:pt x="1551148" y="262007"/>
                  <a:pt x="1548055" y="263556"/>
                  <a:pt x="1545133" y="264505"/>
                </a:cubicBezTo>
                <a:cubicBezTo>
                  <a:pt x="1542211" y="265454"/>
                  <a:pt x="1539424" y="265749"/>
                  <a:pt x="1536771" y="265390"/>
                </a:cubicBezTo>
                <a:cubicBezTo>
                  <a:pt x="1534119" y="265032"/>
                  <a:pt x="1531619" y="263988"/>
                  <a:pt x="1529273" y="262259"/>
                </a:cubicBezTo>
                <a:cubicBezTo>
                  <a:pt x="1526926" y="260530"/>
                  <a:pt x="1524678" y="258033"/>
                  <a:pt x="1522530" y="254770"/>
                </a:cubicBezTo>
                <a:cubicBezTo>
                  <a:pt x="1522136" y="254172"/>
                  <a:pt x="1521707" y="253461"/>
                  <a:pt x="1521242" y="252636"/>
                </a:cubicBezTo>
                <a:cubicBezTo>
                  <a:pt x="1520778" y="251812"/>
                  <a:pt x="1520327" y="250919"/>
                  <a:pt x="1519890" y="249960"/>
                </a:cubicBezTo>
                <a:cubicBezTo>
                  <a:pt x="1519453" y="249000"/>
                  <a:pt x="1519007" y="248027"/>
                  <a:pt x="1518553" y="247040"/>
                </a:cubicBezTo>
                <a:cubicBezTo>
                  <a:pt x="1518098" y="246054"/>
                  <a:pt x="1517719" y="245153"/>
                  <a:pt x="1517417" y="244338"/>
                </a:cubicBezTo>
                <a:lnTo>
                  <a:pt x="1501153" y="204179"/>
                </a:lnTo>
                <a:lnTo>
                  <a:pt x="1492343" y="209979"/>
                </a:lnTo>
                <a:cubicBezTo>
                  <a:pt x="1491636" y="210445"/>
                  <a:pt x="1490967" y="210554"/>
                  <a:pt x="1490337" y="210306"/>
                </a:cubicBezTo>
                <a:cubicBezTo>
                  <a:pt x="1489706" y="210059"/>
                  <a:pt x="1488961" y="209282"/>
                  <a:pt x="1488102" y="207977"/>
                </a:cubicBezTo>
                <a:cubicBezTo>
                  <a:pt x="1487493" y="207053"/>
                  <a:pt x="1486792" y="205780"/>
                  <a:pt x="1485997" y="204159"/>
                </a:cubicBezTo>
                <a:cubicBezTo>
                  <a:pt x="1485203" y="202538"/>
                  <a:pt x="1484549" y="200864"/>
                  <a:pt x="1484036" y="199136"/>
                </a:cubicBezTo>
                <a:cubicBezTo>
                  <a:pt x="1483522" y="197408"/>
                  <a:pt x="1483278" y="195795"/>
                  <a:pt x="1483305" y="194296"/>
                </a:cubicBezTo>
                <a:cubicBezTo>
                  <a:pt x="1483332" y="192798"/>
                  <a:pt x="1483835" y="191726"/>
                  <a:pt x="1484814" y="191082"/>
                </a:cubicBezTo>
                <a:lnTo>
                  <a:pt x="1493543" y="185336"/>
                </a:lnTo>
                <a:lnTo>
                  <a:pt x="1486119" y="166953"/>
                </a:lnTo>
                <a:cubicBezTo>
                  <a:pt x="1485869" y="166338"/>
                  <a:pt x="1485805" y="165678"/>
                  <a:pt x="1485927" y="164975"/>
                </a:cubicBezTo>
                <a:cubicBezTo>
                  <a:pt x="1486049" y="164271"/>
                  <a:pt x="1486433" y="163492"/>
                  <a:pt x="1487078" y="162638"/>
                </a:cubicBezTo>
                <a:cubicBezTo>
                  <a:pt x="1487725" y="161784"/>
                  <a:pt x="1488669" y="160850"/>
                  <a:pt x="1489912" y="159837"/>
                </a:cubicBezTo>
                <a:cubicBezTo>
                  <a:pt x="1491155" y="158824"/>
                  <a:pt x="1492783" y="157655"/>
                  <a:pt x="1494795" y="156330"/>
                </a:cubicBezTo>
                <a:close/>
                <a:moveTo>
                  <a:pt x="9525" y="1122510"/>
                </a:moveTo>
                <a:cubicBezTo>
                  <a:pt x="11591" y="1121149"/>
                  <a:pt x="13349" y="1120090"/>
                  <a:pt x="14798" y="1119330"/>
                </a:cubicBezTo>
                <a:cubicBezTo>
                  <a:pt x="16248" y="1118571"/>
                  <a:pt x="17442" y="1118077"/>
                  <a:pt x="18383" y="1117848"/>
                </a:cubicBezTo>
                <a:cubicBezTo>
                  <a:pt x="19323" y="1117618"/>
                  <a:pt x="20059" y="1117641"/>
                  <a:pt x="20590" y="1117915"/>
                </a:cubicBezTo>
                <a:cubicBezTo>
                  <a:pt x="21121" y="1118189"/>
                  <a:pt x="21512" y="1118634"/>
                  <a:pt x="21761" y="1119249"/>
                </a:cubicBezTo>
                <a:lnTo>
                  <a:pt x="60751" y="1215424"/>
                </a:lnTo>
                <a:lnTo>
                  <a:pt x="94035" y="1193513"/>
                </a:lnTo>
                <a:cubicBezTo>
                  <a:pt x="94797" y="1193012"/>
                  <a:pt x="95524" y="1192962"/>
                  <a:pt x="96217" y="1193364"/>
                </a:cubicBezTo>
                <a:cubicBezTo>
                  <a:pt x="96910" y="1193765"/>
                  <a:pt x="97578" y="1194455"/>
                  <a:pt x="98223" y="1195434"/>
                </a:cubicBezTo>
                <a:cubicBezTo>
                  <a:pt x="98474" y="1195815"/>
                  <a:pt x="98836" y="1196453"/>
                  <a:pt x="99309" y="1197350"/>
                </a:cubicBezTo>
                <a:cubicBezTo>
                  <a:pt x="99782" y="1198247"/>
                  <a:pt x="100282" y="1199301"/>
                  <a:pt x="100808" y="1200514"/>
                </a:cubicBezTo>
                <a:cubicBezTo>
                  <a:pt x="101333" y="1201727"/>
                  <a:pt x="101822" y="1203004"/>
                  <a:pt x="102275" y="1204343"/>
                </a:cubicBezTo>
                <a:cubicBezTo>
                  <a:pt x="102728" y="1205681"/>
                  <a:pt x="103063" y="1206961"/>
                  <a:pt x="103282" y="1208181"/>
                </a:cubicBezTo>
                <a:cubicBezTo>
                  <a:pt x="103501" y="1209402"/>
                  <a:pt x="103535" y="1210490"/>
                  <a:pt x="103385" y="1211446"/>
                </a:cubicBezTo>
                <a:cubicBezTo>
                  <a:pt x="103235" y="1212403"/>
                  <a:pt x="102806" y="1213113"/>
                  <a:pt x="102100" y="1213579"/>
                </a:cubicBezTo>
                <a:lnTo>
                  <a:pt x="53723" y="1245425"/>
                </a:lnTo>
                <a:cubicBezTo>
                  <a:pt x="52853" y="1245998"/>
                  <a:pt x="51970" y="1246403"/>
                  <a:pt x="51075" y="1246642"/>
                </a:cubicBezTo>
                <a:cubicBezTo>
                  <a:pt x="50180" y="1246881"/>
                  <a:pt x="49313" y="1246866"/>
                  <a:pt x="48475" y="1246600"/>
                </a:cubicBezTo>
                <a:cubicBezTo>
                  <a:pt x="47637" y="1246333"/>
                  <a:pt x="46859" y="1245832"/>
                  <a:pt x="46140" y="1245096"/>
                </a:cubicBezTo>
                <a:cubicBezTo>
                  <a:pt x="45422" y="1244361"/>
                  <a:pt x="44778" y="1243323"/>
                  <a:pt x="44208" y="1241983"/>
                </a:cubicBezTo>
                <a:lnTo>
                  <a:pt x="306" y="1133373"/>
                </a:lnTo>
                <a:cubicBezTo>
                  <a:pt x="2" y="1132793"/>
                  <a:pt x="-75" y="1132143"/>
                  <a:pt x="73" y="1131421"/>
                </a:cubicBezTo>
                <a:cubicBezTo>
                  <a:pt x="222" y="1130700"/>
                  <a:pt x="655" y="1129907"/>
                  <a:pt x="1374" y="1129045"/>
                </a:cubicBezTo>
                <a:cubicBezTo>
                  <a:pt x="2092" y="1128182"/>
                  <a:pt x="3100" y="1127227"/>
                  <a:pt x="4397" y="1126177"/>
                </a:cubicBezTo>
                <a:cubicBezTo>
                  <a:pt x="5695" y="1125129"/>
                  <a:pt x="7404" y="1123906"/>
                  <a:pt x="9525" y="1122510"/>
                </a:cubicBezTo>
                <a:close/>
                <a:moveTo>
                  <a:pt x="1034202" y="446209"/>
                </a:moveTo>
                <a:cubicBezTo>
                  <a:pt x="1038009" y="443703"/>
                  <a:pt x="1041871" y="441726"/>
                  <a:pt x="1045790" y="440276"/>
                </a:cubicBezTo>
                <a:cubicBezTo>
                  <a:pt x="1049708" y="438828"/>
                  <a:pt x="1053361" y="437923"/>
                  <a:pt x="1056749" y="437564"/>
                </a:cubicBezTo>
                <a:cubicBezTo>
                  <a:pt x="1060138" y="437204"/>
                  <a:pt x="1062684" y="437224"/>
                  <a:pt x="1064388" y="437622"/>
                </a:cubicBezTo>
                <a:cubicBezTo>
                  <a:pt x="1066092" y="438020"/>
                  <a:pt x="1067481" y="439035"/>
                  <a:pt x="1068556" y="440666"/>
                </a:cubicBezTo>
                <a:cubicBezTo>
                  <a:pt x="1069558" y="442189"/>
                  <a:pt x="1070642" y="444399"/>
                  <a:pt x="1071808" y="447295"/>
                </a:cubicBezTo>
                <a:cubicBezTo>
                  <a:pt x="1072974" y="450191"/>
                  <a:pt x="1073673" y="452674"/>
                  <a:pt x="1073905" y="454743"/>
                </a:cubicBezTo>
                <a:cubicBezTo>
                  <a:pt x="1074137" y="456812"/>
                  <a:pt x="1073763" y="458169"/>
                  <a:pt x="1072784" y="458813"/>
                </a:cubicBezTo>
                <a:cubicBezTo>
                  <a:pt x="1072077" y="459278"/>
                  <a:pt x="1070939" y="459385"/>
                  <a:pt x="1069369" y="459132"/>
                </a:cubicBezTo>
                <a:cubicBezTo>
                  <a:pt x="1067800" y="458879"/>
                  <a:pt x="1065886" y="458755"/>
                  <a:pt x="1063628" y="458760"/>
                </a:cubicBezTo>
                <a:cubicBezTo>
                  <a:pt x="1061371" y="458765"/>
                  <a:pt x="1058723" y="459124"/>
                  <a:pt x="1055685" y="459838"/>
                </a:cubicBezTo>
                <a:cubicBezTo>
                  <a:pt x="1052647" y="460552"/>
                  <a:pt x="1049306" y="462108"/>
                  <a:pt x="1045662" y="464507"/>
                </a:cubicBezTo>
                <a:cubicBezTo>
                  <a:pt x="1041638" y="467156"/>
                  <a:pt x="1038495" y="470375"/>
                  <a:pt x="1036233" y="474163"/>
                </a:cubicBezTo>
                <a:cubicBezTo>
                  <a:pt x="1033972" y="477952"/>
                  <a:pt x="1032404" y="482024"/>
                  <a:pt x="1031530" y="486380"/>
                </a:cubicBezTo>
                <a:cubicBezTo>
                  <a:pt x="1030656" y="490736"/>
                  <a:pt x="1030368" y="495272"/>
                  <a:pt x="1030665" y="499987"/>
                </a:cubicBezTo>
                <a:cubicBezTo>
                  <a:pt x="1030963" y="504702"/>
                  <a:pt x="1031690" y="509330"/>
                  <a:pt x="1032847" y="513869"/>
                </a:cubicBezTo>
                <a:cubicBezTo>
                  <a:pt x="1034003" y="518409"/>
                  <a:pt x="1035477" y="522720"/>
                  <a:pt x="1037268" y="526803"/>
                </a:cubicBezTo>
                <a:cubicBezTo>
                  <a:pt x="1039060" y="530886"/>
                  <a:pt x="1040993" y="534504"/>
                  <a:pt x="1043070" y="537659"/>
                </a:cubicBezTo>
                <a:cubicBezTo>
                  <a:pt x="1045576" y="541466"/>
                  <a:pt x="1048254" y="544497"/>
                  <a:pt x="1051103" y="546753"/>
                </a:cubicBezTo>
                <a:cubicBezTo>
                  <a:pt x="1053953" y="549009"/>
                  <a:pt x="1056901" y="550498"/>
                  <a:pt x="1059949" y="551220"/>
                </a:cubicBezTo>
                <a:cubicBezTo>
                  <a:pt x="1062997" y="551942"/>
                  <a:pt x="1066139" y="551920"/>
                  <a:pt x="1069376" y="551153"/>
                </a:cubicBezTo>
                <a:cubicBezTo>
                  <a:pt x="1072613" y="550386"/>
                  <a:pt x="1075863" y="548929"/>
                  <a:pt x="1079126" y="546781"/>
                </a:cubicBezTo>
                <a:cubicBezTo>
                  <a:pt x="1082988" y="544239"/>
                  <a:pt x="1086023" y="541656"/>
                  <a:pt x="1088233" y="539032"/>
                </a:cubicBezTo>
                <a:cubicBezTo>
                  <a:pt x="1090442" y="536408"/>
                  <a:pt x="1092190" y="533971"/>
                  <a:pt x="1093476" y="531721"/>
                </a:cubicBezTo>
                <a:cubicBezTo>
                  <a:pt x="1094762" y="529471"/>
                  <a:pt x="1095776" y="527518"/>
                  <a:pt x="1096517" y="525861"/>
                </a:cubicBezTo>
                <a:cubicBezTo>
                  <a:pt x="1097258" y="524203"/>
                  <a:pt x="1098145" y="523035"/>
                  <a:pt x="1099179" y="522355"/>
                </a:cubicBezTo>
                <a:cubicBezTo>
                  <a:pt x="1099886" y="521889"/>
                  <a:pt x="1100531" y="521834"/>
                  <a:pt x="1101116" y="522190"/>
                </a:cubicBezTo>
                <a:cubicBezTo>
                  <a:pt x="1101701" y="522545"/>
                  <a:pt x="1102298" y="523185"/>
                  <a:pt x="1102907" y="524110"/>
                </a:cubicBezTo>
                <a:cubicBezTo>
                  <a:pt x="1103157" y="524491"/>
                  <a:pt x="1103479" y="525098"/>
                  <a:pt x="1103871" y="525931"/>
                </a:cubicBezTo>
                <a:cubicBezTo>
                  <a:pt x="1104264" y="526764"/>
                  <a:pt x="1104692" y="527710"/>
                  <a:pt x="1105155" y="528769"/>
                </a:cubicBezTo>
                <a:cubicBezTo>
                  <a:pt x="1105618" y="529828"/>
                  <a:pt x="1106108" y="530986"/>
                  <a:pt x="1106625" y="532245"/>
                </a:cubicBezTo>
                <a:cubicBezTo>
                  <a:pt x="1107141" y="533503"/>
                  <a:pt x="1107577" y="534697"/>
                  <a:pt x="1107931" y="535828"/>
                </a:cubicBezTo>
                <a:cubicBezTo>
                  <a:pt x="1108286" y="536958"/>
                  <a:pt x="1108546" y="538035"/>
                  <a:pt x="1108712" y="539056"/>
                </a:cubicBezTo>
                <a:cubicBezTo>
                  <a:pt x="1108877" y="540078"/>
                  <a:pt x="1108858" y="541084"/>
                  <a:pt x="1108653" y="542076"/>
                </a:cubicBezTo>
                <a:cubicBezTo>
                  <a:pt x="1108449" y="543068"/>
                  <a:pt x="1107790" y="544613"/>
                  <a:pt x="1106676" y="546710"/>
                </a:cubicBezTo>
                <a:cubicBezTo>
                  <a:pt x="1105562" y="548808"/>
                  <a:pt x="1104023" y="551088"/>
                  <a:pt x="1102058" y="553551"/>
                </a:cubicBezTo>
                <a:cubicBezTo>
                  <a:pt x="1100093" y="556013"/>
                  <a:pt x="1097722" y="558569"/>
                  <a:pt x="1094943" y="561216"/>
                </a:cubicBezTo>
                <a:cubicBezTo>
                  <a:pt x="1092165" y="563863"/>
                  <a:pt x="1088981" y="566369"/>
                  <a:pt x="1085392" y="568732"/>
                </a:cubicBezTo>
                <a:cubicBezTo>
                  <a:pt x="1079464" y="572634"/>
                  <a:pt x="1073601" y="575363"/>
                  <a:pt x="1067804" y="576919"/>
                </a:cubicBezTo>
                <a:cubicBezTo>
                  <a:pt x="1062007" y="578474"/>
                  <a:pt x="1056394" y="578740"/>
                  <a:pt x="1050964" y="577715"/>
                </a:cubicBezTo>
                <a:cubicBezTo>
                  <a:pt x="1045534" y="576690"/>
                  <a:pt x="1040328" y="574348"/>
                  <a:pt x="1035347" y="570689"/>
                </a:cubicBezTo>
                <a:cubicBezTo>
                  <a:pt x="1030366" y="567030"/>
                  <a:pt x="1025745" y="561965"/>
                  <a:pt x="1021485" y="555493"/>
                </a:cubicBezTo>
                <a:cubicBezTo>
                  <a:pt x="1018155" y="550435"/>
                  <a:pt x="1015208" y="544833"/>
                  <a:pt x="1012643" y="538687"/>
                </a:cubicBezTo>
                <a:cubicBezTo>
                  <a:pt x="1010078" y="532541"/>
                  <a:pt x="1008124" y="526169"/>
                  <a:pt x="1006781" y="519569"/>
                </a:cubicBezTo>
                <a:cubicBezTo>
                  <a:pt x="1005438" y="512970"/>
                  <a:pt x="1004831" y="506275"/>
                  <a:pt x="1004961" y="499486"/>
                </a:cubicBezTo>
                <a:cubicBezTo>
                  <a:pt x="1005091" y="492696"/>
                  <a:pt x="1006190" y="486106"/>
                  <a:pt x="1008259" y="479717"/>
                </a:cubicBezTo>
                <a:cubicBezTo>
                  <a:pt x="1010328" y="473326"/>
                  <a:pt x="1013469" y="467263"/>
                  <a:pt x="1017683" y="461527"/>
                </a:cubicBezTo>
                <a:cubicBezTo>
                  <a:pt x="1021897" y="455791"/>
                  <a:pt x="1027403" y="450685"/>
                  <a:pt x="1034202" y="446209"/>
                </a:cubicBezTo>
                <a:close/>
                <a:moveTo>
                  <a:pt x="456502" y="826276"/>
                </a:moveTo>
                <a:cubicBezTo>
                  <a:pt x="459221" y="824486"/>
                  <a:pt x="461939" y="822990"/>
                  <a:pt x="464655" y="821786"/>
                </a:cubicBezTo>
                <a:cubicBezTo>
                  <a:pt x="467371" y="820583"/>
                  <a:pt x="469940" y="819632"/>
                  <a:pt x="472365" y="818933"/>
                </a:cubicBezTo>
                <a:cubicBezTo>
                  <a:pt x="474789" y="818233"/>
                  <a:pt x="476958" y="817799"/>
                  <a:pt x="478873" y="817630"/>
                </a:cubicBezTo>
                <a:cubicBezTo>
                  <a:pt x="480789" y="817460"/>
                  <a:pt x="482188" y="817455"/>
                  <a:pt x="483072" y="817613"/>
                </a:cubicBezTo>
                <a:cubicBezTo>
                  <a:pt x="483956" y="817772"/>
                  <a:pt x="484709" y="818056"/>
                  <a:pt x="485329" y="818466"/>
                </a:cubicBezTo>
                <a:cubicBezTo>
                  <a:pt x="485950" y="818876"/>
                  <a:pt x="486547" y="819516"/>
                  <a:pt x="487119" y="820386"/>
                </a:cubicBezTo>
                <a:cubicBezTo>
                  <a:pt x="487406" y="820821"/>
                  <a:pt x="487777" y="821474"/>
                  <a:pt x="488232" y="822343"/>
                </a:cubicBezTo>
                <a:cubicBezTo>
                  <a:pt x="488688" y="823213"/>
                  <a:pt x="489156" y="824190"/>
                  <a:pt x="489637" y="825277"/>
                </a:cubicBezTo>
                <a:cubicBezTo>
                  <a:pt x="490119" y="826363"/>
                  <a:pt x="490568" y="827490"/>
                  <a:pt x="490986" y="828657"/>
                </a:cubicBezTo>
                <a:cubicBezTo>
                  <a:pt x="491403" y="829825"/>
                  <a:pt x="491713" y="830946"/>
                  <a:pt x="491914" y="832022"/>
                </a:cubicBezTo>
                <a:cubicBezTo>
                  <a:pt x="492116" y="833097"/>
                  <a:pt x="492178" y="834050"/>
                  <a:pt x="492101" y="834881"/>
                </a:cubicBezTo>
                <a:cubicBezTo>
                  <a:pt x="492024" y="835711"/>
                  <a:pt x="491741" y="836287"/>
                  <a:pt x="491251" y="836609"/>
                </a:cubicBezTo>
                <a:cubicBezTo>
                  <a:pt x="490490" y="837111"/>
                  <a:pt x="489314" y="837397"/>
                  <a:pt x="487724" y="837469"/>
                </a:cubicBezTo>
                <a:cubicBezTo>
                  <a:pt x="486135" y="837541"/>
                  <a:pt x="484251" y="837729"/>
                  <a:pt x="482073" y="838032"/>
                </a:cubicBezTo>
                <a:cubicBezTo>
                  <a:pt x="479895" y="838336"/>
                  <a:pt x="477468" y="838882"/>
                  <a:pt x="474790" y="839670"/>
                </a:cubicBezTo>
                <a:cubicBezTo>
                  <a:pt x="472113" y="840458"/>
                  <a:pt x="469360" y="841782"/>
                  <a:pt x="466532" y="843644"/>
                </a:cubicBezTo>
                <a:cubicBezTo>
                  <a:pt x="463595" y="845577"/>
                  <a:pt x="461376" y="847623"/>
                  <a:pt x="459873" y="849782"/>
                </a:cubicBezTo>
                <a:cubicBezTo>
                  <a:pt x="458371" y="851940"/>
                  <a:pt x="457406" y="854115"/>
                  <a:pt x="456977" y="856307"/>
                </a:cubicBezTo>
                <a:cubicBezTo>
                  <a:pt x="456550" y="858499"/>
                  <a:pt x="456568" y="860630"/>
                  <a:pt x="457035" y="862700"/>
                </a:cubicBezTo>
                <a:cubicBezTo>
                  <a:pt x="457502" y="864771"/>
                  <a:pt x="458290" y="866649"/>
                  <a:pt x="459400" y="868335"/>
                </a:cubicBezTo>
                <a:cubicBezTo>
                  <a:pt x="460689" y="870293"/>
                  <a:pt x="462315" y="871698"/>
                  <a:pt x="464278" y="872549"/>
                </a:cubicBezTo>
                <a:cubicBezTo>
                  <a:pt x="466242" y="873400"/>
                  <a:pt x="468460" y="873927"/>
                  <a:pt x="470933" y="874131"/>
                </a:cubicBezTo>
                <a:cubicBezTo>
                  <a:pt x="473406" y="874335"/>
                  <a:pt x="476083" y="874346"/>
                  <a:pt x="478965" y="874164"/>
                </a:cubicBezTo>
                <a:cubicBezTo>
                  <a:pt x="481846" y="873983"/>
                  <a:pt x="484791" y="873837"/>
                  <a:pt x="487798" y="873728"/>
                </a:cubicBezTo>
                <a:cubicBezTo>
                  <a:pt x="490806" y="873619"/>
                  <a:pt x="493866" y="873651"/>
                  <a:pt x="496981" y="873822"/>
                </a:cubicBezTo>
                <a:cubicBezTo>
                  <a:pt x="500095" y="873994"/>
                  <a:pt x="503139" y="874562"/>
                  <a:pt x="506113" y="875528"/>
                </a:cubicBezTo>
                <a:cubicBezTo>
                  <a:pt x="509087" y="876493"/>
                  <a:pt x="511932" y="877972"/>
                  <a:pt x="514648" y="879966"/>
                </a:cubicBezTo>
                <a:cubicBezTo>
                  <a:pt x="517363" y="881959"/>
                  <a:pt x="519848" y="884669"/>
                  <a:pt x="522104" y="888095"/>
                </a:cubicBezTo>
                <a:cubicBezTo>
                  <a:pt x="525469" y="893207"/>
                  <a:pt x="527560" y="898633"/>
                  <a:pt x="528375" y="904371"/>
                </a:cubicBezTo>
                <a:cubicBezTo>
                  <a:pt x="529190" y="910110"/>
                  <a:pt x="528773" y="915841"/>
                  <a:pt x="527124" y="921565"/>
                </a:cubicBezTo>
                <a:cubicBezTo>
                  <a:pt x="525474" y="927290"/>
                  <a:pt x="522580" y="932840"/>
                  <a:pt x="518440" y="938215"/>
                </a:cubicBezTo>
                <a:cubicBezTo>
                  <a:pt x="514300" y="943591"/>
                  <a:pt x="508967" y="948427"/>
                  <a:pt x="502441" y="952723"/>
                </a:cubicBezTo>
                <a:cubicBezTo>
                  <a:pt x="498906" y="955050"/>
                  <a:pt x="495455" y="956913"/>
                  <a:pt x="492088" y="958311"/>
                </a:cubicBezTo>
                <a:cubicBezTo>
                  <a:pt x="488720" y="959709"/>
                  <a:pt x="485613" y="960761"/>
                  <a:pt x="482764" y="961467"/>
                </a:cubicBezTo>
                <a:cubicBezTo>
                  <a:pt x="479916" y="962172"/>
                  <a:pt x="477407" y="962596"/>
                  <a:pt x="475240" y="962737"/>
                </a:cubicBezTo>
                <a:cubicBezTo>
                  <a:pt x="473072" y="962878"/>
                  <a:pt x="471339" y="962791"/>
                  <a:pt x="470040" y="962476"/>
                </a:cubicBezTo>
                <a:cubicBezTo>
                  <a:pt x="468741" y="962162"/>
                  <a:pt x="467556" y="961189"/>
                  <a:pt x="466481" y="959557"/>
                </a:cubicBezTo>
                <a:cubicBezTo>
                  <a:pt x="466195" y="959122"/>
                  <a:pt x="465820" y="958434"/>
                  <a:pt x="465355" y="957492"/>
                </a:cubicBezTo>
                <a:cubicBezTo>
                  <a:pt x="464892" y="956550"/>
                  <a:pt x="464423" y="955513"/>
                  <a:pt x="463952" y="954382"/>
                </a:cubicBezTo>
                <a:cubicBezTo>
                  <a:pt x="463480" y="953251"/>
                  <a:pt x="463031" y="952065"/>
                  <a:pt x="462604" y="950825"/>
                </a:cubicBezTo>
                <a:cubicBezTo>
                  <a:pt x="462178" y="949586"/>
                  <a:pt x="461869" y="948406"/>
                  <a:pt x="461677" y="947285"/>
                </a:cubicBezTo>
                <a:cubicBezTo>
                  <a:pt x="461484" y="946164"/>
                  <a:pt x="461441" y="945180"/>
                  <a:pt x="461545" y="944331"/>
                </a:cubicBezTo>
                <a:cubicBezTo>
                  <a:pt x="461649" y="943483"/>
                  <a:pt x="461973" y="942880"/>
                  <a:pt x="462517" y="942522"/>
                </a:cubicBezTo>
                <a:cubicBezTo>
                  <a:pt x="463442" y="941914"/>
                  <a:pt x="464820" y="941610"/>
                  <a:pt x="466653" y="941611"/>
                </a:cubicBezTo>
                <a:cubicBezTo>
                  <a:pt x="468486" y="941613"/>
                  <a:pt x="470686" y="941491"/>
                  <a:pt x="473252" y="941244"/>
                </a:cubicBezTo>
                <a:cubicBezTo>
                  <a:pt x="475818" y="940997"/>
                  <a:pt x="478692" y="940449"/>
                  <a:pt x="481875" y="939601"/>
                </a:cubicBezTo>
                <a:cubicBezTo>
                  <a:pt x="485059" y="938753"/>
                  <a:pt x="488472" y="937129"/>
                  <a:pt x="492116" y="934730"/>
                </a:cubicBezTo>
                <a:cubicBezTo>
                  <a:pt x="495325" y="932618"/>
                  <a:pt x="497871" y="930357"/>
                  <a:pt x="499754" y="927948"/>
                </a:cubicBezTo>
                <a:cubicBezTo>
                  <a:pt x="501637" y="925539"/>
                  <a:pt x="502929" y="923091"/>
                  <a:pt x="503630" y="920602"/>
                </a:cubicBezTo>
                <a:cubicBezTo>
                  <a:pt x="504331" y="918115"/>
                  <a:pt x="504485" y="915655"/>
                  <a:pt x="504093" y="913224"/>
                </a:cubicBezTo>
                <a:cubicBezTo>
                  <a:pt x="503700" y="910792"/>
                  <a:pt x="502770" y="908462"/>
                  <a:pt x="501302" y="906232"/>
                </a:cubicBezTo>
                <a:cubicBezTo>
                  <a:pt x="499978" y="904220"/>
                  <a:pt x="498325" y="902774"/>
                  <a:pt x="496343" y="901896"/>
                </a:cubicBezTo>
                <a:cubicBezTo>
                  <a:pt x="494362" y="901017"/>
                  <a:pt x="492148" y="900468"/>
                  <a:pt x="489703" y="900246"/>
                </a:cubicBezTo>
                <a:cubicBezTo>
                  <a:pt x="487257" y="900024"/>
                  <a:pt x="484638" y="900013"/>
                  <a:pt x="481847" y="900213"/>
                </a:cubicBezTo>
                <a:cubicBezTo>
                  <a:pt x="479056" y="900414"/>
                  <a:pt x="476170" y="900560"/>
                  <a:pt x="473190" y="900651"/>
                </a:cubicBezTo>
                <a:cubicBezTo>
                  <a:pt x="470209" y="900742"/>
                  <a:pt x="467198" y="900697"/>
                  <a:pt x="464156" y="900517"/>
                </a:cubicBezTo>
                <a:cubicBezTo>
                  <a:pt x="461114" y="900337"/>
                  <a:pt x="458120" y="899755"/>
                  <a:pt x="455173" y="898772"/>
                </a:cubicBezTo>
                <a:cubicBezTo>
                  <a:pt x="452226" y="897788"/>
                  <a:pt x="449386" y="896287"/>
                  <a:pt x="446653" y="894266"/>
                </a:cubicBezTo>
                <a:cubicBezTo>
                  <a:pt x="443919" y="892245"/>
                  <a:pt x="441389" y="889468"/>
                  <a:pt x="439062" y="885933"/>
                </a:cubicBezTo>
                <a:cubicBezTo>
                  <a:pt x="435840" y="881038"/>
                  <a:pt x="433847" y="875879"/>
                  <a:pt x="433084" y="870457"/>
                </a:cubicBezTo>
                <a:cubicBezTo>
                  <a:pt x="432321" y="865035"/>
                  <a:pt x="432704" y="859696"/>
                  <a:pt x="434234" y="854441"/>
                </a:cubicBezTo>
                <a:cubicBezTo>
                  <a:pt x="435763" y="849185"/>
                  <a:pt x="438402" y="844135"/>
                  <a:pt x="442151" y="839290"/>
                </a:cubicBezTo>
                <a:cubicBezTo>
                  <a:pt x="445899" y="834445"/>
                  <a:pt x="450683" y="830107"/>
                  <a:pt x="456502" y="826276"/>
                </a:cubicBezTo>
                <a:close/>
                <a:moveTo>
                  <a:pt x="1309100" y="256239"/>
                </a:moveTo>
                <a:cubicBezTo>
                  <a:pt x="1311113" y="254915"/>
                  <a:pt x="1312798" y="253922"/>
                  <a:pt x="1314156" y="253262"/>
                </a:cubicBezTo>
                <a:cubicBezTo>
                  <a:pt x="1315515" y="252602"/>
                  <a:pt x="1316659" y="252179"/>
                  <a:pt x="1317590" y="251995"/>
                </a:cubicBezTo>
                <a:cubicBezTo>
                  <a:pt x="1318522" y="251811"/>
                  <a:pt x="1319239" y="251865"/>
                  <a:pt x="1319743" y="252156"/>
                </a:cubicBezTo>
                <a:cubicBezTo>
                  <a:pt x="1320247" y="252448"/>
                  <a:pt x="1320624" y="252902"/>
                  <a:pt x="1320873" y="253517"/>
                </a:cubicBezTo>
                <a:lnTo>
                  <a:pt x="1334306" y="286536"/>
                </a:lnTo>
                <a:cubicBezTo>
                  <a:pt x="1334858" y="287965"/>
                  <a:pt x="1335427" y="289481"/>
                  <a:pt x="1336014" y="291083"/>
                </a:cubicBezTo>
                <a:cubicBezTo>
                  <a:pt x="1336600" y="292685"/>
                  <a:pt x="1337138" y="294300"/>
                  <a:pt x="1337625" y="295928"/>
                </a:cubicBezTo>
                <a:cubicBezTo>
                  <a:pt x="1338112" y="297556"/>
                  <a:pt x="1338572" y="299143"/>
                  <a:pt x="1339006" y="300690"/>
                </a:cubicBezTo>
                <a:cubicBezTo>
                  <a:pt x="1339439" y="302237"/>
                  <a:pt x="1339788" y="303625"/>
                  <a:pt x="1340051" y="304854"/>
                </a:cubicBezTo>
                <a:cubicBezTo>
                  <a:pt x="1339885" y="302470"/>
                  <a:pt x="1340131" y="299793"/>
                  <a:pt x="1340789" y="296827"/>
                </a:cubicBezTo>
                <a:cubicBezTo>
                  <a:pt x="1341447" y="293859"/>
                  <a:pt x="1342480" y="290899"/>
                  <a:pt x="1343888" y="287946"/>
                </a:cubicBezTo>
                <a:cubicBezTo>
                  <a:pt x="1345296" y="284992"/>
                  <a:pt x="1347059" y="282195"/>
                  <a:pt x="1349178" y="279552"/>
                </a:cubicBezTo>
                <a:cubicBezTo>
                  <a:pt x="1351298" y="276910"/>
                  <a:pt x="1353717" y="274694"/>
                  <a:pt x="1356436" y="272903"/>
                </a:cubicBezTo>
                <a:cubicBezTo>
                  <a:pt x="1359536" y="270863"/>
                  <a:pt x="1362488" y="269485"/>
                  <a:pt x="1365291" y="268770"/>
                </a:cubicBezTo>
                <a:cubicBezTo>
                  <a:pt x="1368094" y="268054"/>
                  <a:pt x="1370787" y="267822"/>
                  <a:pt x="1373368" y="268072"/>
                </a:cubicBezTo>
                <a:cubicBezTo>
                  <a:pt x="1375949" y="268322"/>
                  <a:pt x="1378392" y="269013"/>
                  <a:pt x="1380697" y="270146"/>
                </a:cubicBezTo>
                <a:cubicBezTo>
                  <a:pt x="1383002" y="271279"/>
                  <a:pt x="1385152" y="272650"/>
                  <a:pt x="1387147" y="274260"/>
                </a:cubicBezTo>
                <a:cubicBezTo>
                  <a:pt x="1389142" y="275870"/>
                  <a:pt x="1390978" y="277682"/>
                  <a:pt x="1392655" y="279696"/>
                </a:cubicBezTo>
                <a:cubicBezTo>
                  <a:pt x="1394332" y="281711"/>
                  <a:pt x="1395851" y="283751"/>
                  <a:pt x="1397211" y="285818"/>
                </a:cubicBezTo>
                <a:cubicBezTo>
                  <a:pt x="1399574" y="289407"/>
                  <a:pt x="1401772" y="293456"/>
                  <a:pt x="1403804" y="297965"/>
                </a:cubicBezTo>
                <a:cubicBezTo>
                  <a:pt x="1405837" y="302474"/>
                  <a:pt x="1407498" y="307187"/>
                  <a:pt x="1408788" y="312107"/>
                </a:cubicBezTo>
                <a:cubicBezTo>
                  <a:pt x="1410078" y="317027"/>
                  <a:pt x="1410879" y="322034"/>
                  <a:pt x="1411193" y="327128"/>
                </a:cubicBezTo>
                <a:cubicBezTo>
                  <a:pt x="1411506" y="332223"/>
                  <a:pt x="1411098" y="337169"/>
                  <a:pt x="1409968" y="341966"/>
                </a:cubicBezTo>
                <a:cubicBezTo>
                  <a:pt x="1408839" y="346763"/>
                  <a:pt x="1406912" y="351267"/>
                  <a:pt x="1404188" y="355477"/>
                </a:cubicBezTo>
                <a:cubicBezTo>
                  <a:pt x="1401464" y="359687"/>
                  <a:pt x="1397736" y="363349"/>
                  <a:pt x="1393004" y="366464"/>
                </a:cubicBezTo>
                <a:cubicBezTo>
                  <a:pt x="1388436" y="369472"/>
                  <a:pt x="1383807" y="371232"/>
                  <a:pt x="1379117" y="371747"/>
                </a:cubicBezTo>
                <a:cubicBezTo>
                  <a:pt x="1374428" y="372261"/>
                  <a:pt x="1369606" y="371538"/>
                  <a:pt x="1364651" y="369577"/>
                </a:cubicBezTo>
                <a:lnTo>
                  <a:pt x="1367509" y="376583"/>
                </a:lnTo>
                <a:cubicBezTo>
                  <a:pt x="1368043" y="377867"/>
                  <a:pt x="1367732" y="379261"/>
                  <a:pt x="1366577" y="380762"/>
                </a:cubicBezTo>
                <a:cubicBezTo>
                  <a:pt x="1365421" y="382263"/>
                  <a:pt x="1363185" y="384106"/>
                  <a:pt x="1359867" y="386290"/>
                </a:cubicBezTo>
                <a:cubicBezTo>
                  <a:pt x="1356604" y="388438"/>
                  <a:pt x="1354209" y="389625"/>
                  <a:pt x="1352682" y="389851"/>
                </a:cubicBezTo>
                <a:cubicBezTo>
                  <a:pt x="1351154" y="390077"/>
                  <a:pt x="1350142" y="389574"/>
                  <a:pt x="1349643" y="388344"/>
                </a:cubicBezTo>
                <a:lnTo>
                  <a:pt x="1300478" y="266943"/>
                </a:lnTo>
                <a:cubicBezTo>
                  <a:pt x="1300229" y="266328"/>
                  <a:pt x="1300152" y="265677"/>
                  <a:pt x="1300246" y="264992"/>
                </a:cubicBezTo>
                <a:cubicBezTo>
                  <a:pt x="1300340" y="264306"/>
                  <a:pt x="1300724" y="263528"/>
                  <a:pt x="1301397" y="262655"/>
                </a:cubicBezTo>
                <a:cubicBezTo>
                  <a:pt x="1302071" y="261783"/>
                  <a:pt x="1303019" y="260828"/>
                  <a:pt x="1304245" y="259787"/>
                </a:cubicBezTo>
                <a:cubicBezTo>
                  <a:pt x="1305470" y="258746"/>
                  <a:pt x="1307088" y="257564"/>
                  <a:pt x="1309100" y="256239"/>
                </a:cubicBezTo>
                <a:close/>
                <a:moveTo>
                  <a:pt x="674727" y="672913"/>
                </a:moveTo>
                <a:cubicBezTo>
                  <a:pt x="676141" y="671982"/>
                  <a:pt x="677600" y="671119"/>
                  <a:pt x="679104" y="670324"/>
                </a:cubicBezTo>
                <a:cubicBezTo>
                  <a:pt x="680607" y="669529"/>
                  <a:pt x="682010" y="668878"/>
                  <a:pt x="683314" y="668371"/>
                </a:cubicBezTo>
                <a:cubicBezTo>
                  <a:pt x="684617" y="667864"/>
                  <a:pt x="685811" y="667487"/>
                  <a:pt x="686896" y="667241"/>
                </a:cubicBezTo>
                <a:cubicBezTo>
                  <a:pt x="687981" y="666994"/>
                  <a:pt x="688794" y="666927"/>
                  <a:pt x="689335" y="667038"/>
                </a:cubicBezTo>
                <a:cubicBezTo>
                  <a:pt x="689840" y="667095"/>
                  <a:pt x="690322" y="667324"/>
                  <a:pt x="690780" y="667724"/>
                </a:cubicBezTo>
                <a:cubicBezTo>
                  <a:pt x="691238" y="668124"/>
                  <a:pt x="691700" y="668677"/>
                  <a:pt x="692165" y="669384"/>
                </a:cubicBezTo>
                <a:cubicBezTo>
                  <a:pt x="692380" y="669711"/>
                  <a:pt x="692689" y="670268"/>
                  <a:pt x="693090" y="671056"/>
                </a:cubicBezTo>
                <a:cubicBezTo>
                  <a:pt x="693492" y="671844"/>
                  <a:pt x="693929" y="672745"/>
                  <a:pt x="694402" y="673759"/>
                </a:cubicBezTo>
                <a:cubicBezTo>
                  <a:pt x="694875" y="674773"/>
                  <a:pt x="695325" y="675841"/>
                  <a:pt x="695751" y="676963"/>
                </a:cubicBezTo>
                <a:cubicBezTo>
                  <a:pt x="696179" y="678085"/>
                  <a:pt x="696520" y="679166"/>
                  <a:pt x="696776" y="680206"/>
                </a:cubicBezTo>
                <a:cubicBezTo>
                  <a:pt x="697031" y="681246"/>
                  <a:pt x="697139" y="682150"/>
                  <a:pt x="697098" y="682917"/>
                </a:cubicBezTo>
                <a:cubicBezTo>
                  <a:pt x="697058" y="683684"/>
                  <a:pt x="696820" y="684211"/>
                  <a:pt x="696385" y="684497"/>
                </a:cubicBezTo>
                <a:cubicBezTo>
                  <a:pt x="696059" y="684712"/>
                  <a:pt x="695583" y="684908"/>
                  <a:pt x="694959" y="685085"/>
                </a:cubicBezTo>
                <a:cubicBezTo>
                  <a:pt x="694335" y="685262"/>
                  <a:pt x="693634" y="685470"/>
                  <a:pt x="692856" y="685709"/>
                </a:cubicBezTo>
                <a:cubicBezTo>
                  <a:pt x="692078" y="685949"/>
                  <a:pt x="691214" y="686264"/>
                  <a:pt x="690264" y="686656"/>
                </a:cubicBezTo>
                <a:cubicBezTo>
                  <a:pt x="689314" y="687048"/>
                  <a:pt x="688349" y="687566"/>
                  <a:pt x="687370" y="688210"/>
                </a:cubicBezTo>
                <a:cubicBezTo>
                  <a:pt x="685629" y="689356"/>
                  <a:pt x="684281" y="690594"/>
                  <a:pt x="683325" y="691925"/>
                </a:cubicBezTo>
                <a:cubicBezTo>
                  <a:pt x="682370" y="693256"/>
                  <a:pt x="681779" y="694756"/>
                  <a:pt x="681552" y="696425"/>
                </a:cubicBezTo>
                <a:cubicBezTo>
                  <a:pt x="681326" y="698094"/>
                  <a:pt x="681441" y="699987"/>
                  <a:pt x="681899" y="702102"/>
                </a:cubicBezTo>
                <a:cubicBezTo>
                  <a:pt x="682356" y="704218"/>
                  <a:pt x="683137" y="706588"/>
                  <a:pt x="684241" y="709213"/>
                </a:cubicBezTo>
                <a:lnTo>
                  <a:pt x="687099" y="716219"/>
                </a:lnTo>
                <a:lnTo>
                  <a:pt x="700315" y="707519"/>
                </a:lnTo>
                <a:cubicBezTo>
                  <a:pt x="701130" y="706982"/>
                  <a:pt x="701871" y="706864"/>
                  <a:pt x="702538" y="707166"/>
                </a:cubicBezTo>
                <a:cubicBezTo>
                  <a:pt x="703204" y="707468"/>
                  <a:pt x="703913" y="708190"/>
                  <a:pt x="704665" y="709332"/>
                </a:cubicBezTo>
                <a:cubicBezTo>
                  <a:pt x="705023" y="709876"/>
                  <a:pt x="705448" y="710609"/>
                  <a:pt x="705939" y="711534"/>
                </a:cubicBezTo>
                <a:cubicBezTo>
                  <a:pt x="706430" y="712457"/>
                  <a:pt x="706898" y="713494"/>
                  <a:pt x="707343" y="714643"/>
                </a:cubicBezTo>
                <a:cubicBezTo>
                  <a:pt x="707788" y="715793"/>
                  <a:pt x="708169" y="716964"/>
                  <a:pt x="708488" y="718158"/>
                </a:cubicBezTo>
                <a:cubicBezTo>
                  <a:pt x="708806" y="719352"/>
                  <a:pt x="709043" y="720482"/>
                  <a:pt x="709199" y="721548"/>
                </a:cubicBezTo>
                <a:cubicBezTo>
                  <a:pt x="709356" y="722614"/>
                  <a:pt x="709346" y="723576"/>
                  <a:pt x="709169" y="724433"/>
                </a:cubicBezTo>
                <a:cubicBezTo>
                  <a:pt x="708993" y="725290"/>
                  <a:pt x="708605" y="725915"/>
                  <a:pt x="708007" y="726309"/>
                </a:cubicBezTo>
                <a:lnTo>
                  <a:pt x="694628" y="735116"/>
                </a:lnTo>
                <a:lnTo>
                  <a:pt x="723923" y="807505"/>
                </a:lnTo>
                <a:cubicBezTo>
                  <a:pt x="725970" y="812628"/>
                  <a:pt x="727320" y="817430"/>
                  <a:pt x="727971" y="821913"/>
                </a:cubicBezTo>
                <a:cubicBezTo>
                  <a:pt x="728622" y="826396"/>
                  <a:pt x="728484" y="830598"/>
                  <a:pt x="727559" y="834521"/>
                </a:cubicBezTo>
                <a:cubicBezTo>
                  <a:pt x="726633" y="838443"/>
                  <a:pt x="724883" y="842090"/>
                  <a:pt x="722308" y="845461"/>
                </a:cubicBezTo>
                <a:cubicBezTo>
                  <a:pt x="719733" y="848832"/>
                  <a:pt x="716324" y="851914"/>
                  <a:pt x="712082" y="854707"/>
                </a:cubicBezTo>
                <a:cubicBezTo>
                  <a:pt x="709254" y="856568"/>
                  <a:pt x="706745" y="857908"/>
                  <a:pt x="704555" y="858726"/>
                </a:cubicBezTo>
                <a:cubicBezTo>
                  <a:pt x="702365" y="859544"/>
                  <a:pt x="700855" y="859915"/>
                  <a:pt x="700025" y="859837"/>
                </a:cubicBezTo>
                <a:cubicBezTo>
                  <a:pt x="699538" y="859690"/>
                  <a:pt x="699115" y="859462"/>
                  <a:pt x="698756" y="859153"/>
                </a:cubicBezTo>
                <a:cubicBezTo>
                  <a:pt x="698396" y="858844"/>
                  <a:pt x="697984" y="858336"/>
                  <a:pt x="697518" y="857629"/>
                </a:cubicBezTo>
                <a:cubicBezTo>
                  <a:pt x="697303" y="857302"/>
                  <a:pt x="696986" y="856732"/>
                  <a:pt x="696567" y="855917"/>
                </a:cubicBezTo>
                <a:cubicBezTo>
                  <a:pt x="696147" y="855101"/>
                  <a:pt x="695723" y="854192"/>
                  <a:pt x="695296" y="853187"/>
                </a:cubicBezTo>
                <a:cubicBezTo>
                  <a:pt x="694868" y="852182"/>
                  <a:pt x="694455" y="851109"/>
                  <a:pt x="694055" y="849969"/>
                </a:cubicBezTo>
                <a:cubicBezTo>
                  <a:pt x="693655" y="848829"/>
                  <a:pt x="693336" y="847753"/>
                  <a:pt x="693098" y="846740"/>
                </a:cubicBezTo>
                <a:cubicBezTo>
                  <a:pt x="692861" y="845728"/>
                  <a:pt x="692762" y="844837"/>
                  <a:pt x="692803" y="844070"/>
                </a:cubicBezTo>
                <a:cubicBezTo>
                  <a:pt x="692843" y="843303"/>
                  <a:pt x="693108" y="842759"/>
                  <a:pt x="693598" y="842436"/>
                </a:cubicBezTo>
                <a:cubicBezTo>
                  <a:pt x="693924" y="842222"/>
                  <a:pt x="694268" y="842034"/>
                  <a:pt x="694630" y="841873"/>
                </a:cubicBezTo>
                <a:cubicBezTo>
                  <a:pt x="694992" y="841713"/>
                  <a:pt x="695391" y="841548"/>
                  <a:pt x="695825" y="841379"/>
                </a:cubicBezTo>
                <a:cubicBezTo>
                  <a:pt x="696259" y="841210"/>
                  <a:pt x="696753" y="840983"/>
                  <a:pt x="697305" y="840697"/>
                </a:cubicBezTo>
                <a:cubicBezTo>
                  <a:pt x="697858" y="840411"/>
                  <a:pt x="698542" y="840000"/>
                  <a:pt x="699358" y="839463"/>
                </a:cubicBezTo>
                <a:cubicBezTo>
                  <a:pt x="701098" y="838317"/>
                  <a:pt x="702437" y="837065"/>
                  <a:pt x="703375" y="835707"/>
                </a:cubicBezTo>
                <a:cubicBezTo>
                  <a:pt x="704313" y="834349"/>
                  <a:pt x="704886" y="832822"/>
                  <a:pt x="705095" y="831126"/>
                </a:cubicBezTo>
                <a:cubicBezTo>
                  <a:pt x="705303" y="829429"/>
                  <a:pt x="705170" y="827510"/>
                  <a:pt x="704695" y="825367"/>
                </a:cubicBezTo>
                <a:cubicBezTo>
                  <a:pt x="704220" y="823224"/>
                  <a:pt x="703421" y="820768"/>
                  <a:pt x="702300" y="817999"/>
                </a:cubicBezTo>
                <a:lnTo>
                  <a:pt x="674233" y="748542"/>
                </a:lnTo>
                <a:lnTo>
                  <a:pt x="665096" y="754557"/>
                </a:lnTo>
                <a:cubicBezTo>
                  <a:pt x="664444" y="754986"/>
                  <a:pt x="663789" y="755087"/>
                  <a:pt x="663131" y="754857"/>
                </a:cubicBezTo>
                <a:cubicBezTo>
                  <a:pt x="662473" y="754627"/>
                  <a:pt x="661714" y="753860"/>
                  <a:pt x="660855" y="752554"/>
                </a:cubicBezTo>
                <a:cubicBezTo>
                  <a:pt x="660497" y="752011"/>
                  <a:pt x="660072" y="751277"/>
                  <a:pt x="659581" y="750353"/>
                </a:cubicBezTo>
                <a:cubicBezTo>
                  <a:pt x="659090" y="749429"/>
                  <a:pt x="658617" y="748415"/>
                  <a:pt x="658163" y="747311"/>
                </a:cubicBezTo>
                <a:cubicBezTo>
                  <a:pt x="657709" y="746207"/>
                  <a:pt x="657287" y="745062"/>
                  <a:pt x="656896" y="743877"/>
                </a:cubicBezTo>
                <a:cubicBezTo>
                  <a:pt x="656506" y="742692"/>
                  <a:pt x="656269" y="741562"/>
                  <a:pt x="656185" y="740486"/>
                </a:cubicBezTo>
                <a:cubicBezTo>
                  <a:pt x="656101" y="739412"/>
                  <a:pt x="656147" y="738446"/>
                  <a:pt x="656323" y="737589"/>
                </a:cubicBezTo>
                <a:cubicBezTo>
                  <a:pt x="656500" y="736732"/>
                  <a:pt x="656942" y="736071"/>
                  <a:pt x="657649" y="735606"/>
                </a:cubicBezTo>
                <a:lnTo>
                  <a:pt x="666622" y="729698"/>
                </a:lnTo>
                <a:lnTo>
                  <a:pt x="662856" y="720602"/>
                </a:lnTo>
                <a:cubicBezTo>
                  <a:pt x="660719" y="715460"/>
                  <a:pt x="659348" y="710594"/>
                  <a:pt x="658742" y="706004"/>
                </a:cubicBezTo>
                <a:cubicBezTo>
                  <a:pt x="658137" y="701413"/>
                  <a:pt x="658302" y="697134"/>
                  <a:pt x="659236" y="693166"/>
                </a:cubicBezTo>
                <a:cubicBezTo>
                  <a:pt x="660172" y="689199"/>
                  <a:pt x="661926" y="685530"/>
                  <a:pt x="664501" y="682158"/>
                </a:cubicBezTo>
                <a:cubicBezTo>
                  <a:pt x="667077" y="678787"/>
                  <a:pt x="670485" y="675705"/>
                  <a:pt x="674727" y="672913"/>
                </a:cubicBezTo>
                <a:close/>
              </a:path>
            </a:pathLst>
          </a:custGeom>
        </p:spPr>
      </p:pic>
      <p:grpSp>
        <p:nvGrpSpPr>
          <p:cNvPr id="3" name="Group 2">
            <a:extLst>
              <a:ext uri="{FF2B5EF4-FFF2-40B4-BE49-F238E27FC236}">
                <a16:creationId xmlns:a16="http://schemas.microsoft.com/office/drawing/2014/main" id="{D6FB0A8C-2476-462A-84B7-02D1652C7C35}"/>
              </a:ext>
            </a:extLst>
          </p:cNvPr>
          <p:cNvGrpSpPr/>
          <p:nvPr userDrawn="1"/>
        </p:nvGrpSpPr>
        <p:grpSpPr>
          <a:xfrm>
            <a:off x="317408" y="-841987"/>
            <a:ext cx="8262846" cy="3296410"/>
            <a:chOff x="320605" y="-837556"/>
            <a:chExt cx="8262846" cy="3296410"/>
          </a:xfrm>
        </p:grpSpPr>
        <p:pic>
          <p:nvPicPr>
            <p:cNvPr id="23" name="Picture 22">
              <a:extLst>
                <a:ext uri="{FF2B5EF4-FFF2-40B4-BE49-F238E27FC236}">
                  <a16:creationId xmlns:a16="http://schemas.microsoft.com/office/drawing/2014/main" id="{40C90CA7-BD01-49C1-B20E-F79E70A01D6C}"/>
                </a:ext>
              </a:extLst>
            </p:cNvPr>
            <p:cNvPicPr>
              <a:picLocks noChangeAspect="1"/>
            </p:cNvPicPr>
            <p:nvPr userDrawn="1"/>
          </p:nvPicPr>
          <p:blipFill>
            <a:blip r:embed="rId2">
              <a:extLst>
                <a:ext uri="{28A0092B-C50C-407E-A947-70E740481C1C}">
                  <a14:useLocalDpi xmlns:a14="http://schemas.microsoft.com/office/drawing/2010/main" val="0"/>
                </a:ext>
              </a:extLst>
            </a:blip>
            <a:srcRect l="980" t="4601" r="12646"/>
            <a:stretch>
              <a:fillRect/>
            </a:stretch>
          </p:blipFill>
          <p:spPr>
            <a:xfrm rot="2001418">
              <a:off x="3555891" y="-837556"/>
              <a:ext cx="5027560" cy="3296410"/>
            </a:xfrm>
            <a:custGeom>
              <a:avLst/>
              <a:gdLst>
                <a:gd name="connsiteX0" fmla="*/ 0 w 5027560"/>
                <a:gd name="connsiteY0" fmla="*/ 3296410 h 3296410"/>
                <a:gd name="connsiteX1" fmla="*/ 5007448 w 5027560"/>
                <a:gd name="connsiteY1" fmla="*/ 0 h 3296410"/>
                <a:gd name="connsiteX2" fmla="*/ 5027560 w 5027560"/>
                <a:gd name="connsiteY2" fmla="*/ 30550 h 3296410"/>
                <a:gd name="connsiteX3" fmla="*/ 66520 w 5027560"/>
                <a:gd name="connsiteY3" fmla="*/ 3296410 h 3296410"/>
              </a:gdLst>
              <a:ahLst/>
              <a:cxnLst>
                <a:cxn ang="0">
                  <a:pos x="connsiteX0" y="connsiteY0"/>
                </a:cxn>
                <a:cxn ang="0">
                  <a:pos x="connsiteX1" y="connsiteY1"/>
                </a:cxn>
                <a:cxn ang="0">
                  <a:pos x="connsiteX2" y="connsiteY2"/>
                </a:cxn>
                <a:cxn ang="0">
                  <a:pos x="connsiteX3" y="connsiteY3"/>
                </a:cxn>
              </a:cxnLst>
              <a:rect l="l" t="t" r="r" b="b"/>
              <a:pathLst>
                <a:path w="5027560" h="3296410">
                  <a:moveTo>
                    <a:pt x="0" y="3296410"/>
                  </a:moveTo>
                  <a:lnTo>
                    <a:pt x="5007448" y="0"/>
                  </a:lnTo>
                  <a:lnTo>
                    <a:pt x="5027560" y="30550"/>
                  </a:lnTo>
                  <a:lnTo>
                    <a:pt x="66520" y="3296410"/>
                  </a:lnTo>
                  <a:close/>
                </a:path>
              </a:pathLst>
            </a:custGeom>
          </p:spPr>
        </p:pic>
        <p:pic>
          <p:nvPicPr>
            <p:cNvPr id="24" name="Picture 23">
              <a:extLst>
                <a:ext uri="{FF2B5EF4-FFF2-40B4-BE49-F238E27FC236}">
                  <a16:creationId xmlns:a16="http://schemas.microsoft.com/office/drawing/2014/main" id="{5B5A664B-9266-4E53-8867-B7875C8C42A0}"/>
                </a:ext>
              </a:extLst>
            </p:cNvPr>
            <p:cNvPicPr>
              <a:picLocks noChangeAspect="1"/>
            </p:cNvPicPr>
            <p:nvPr userDrawn="1"/>
          </p:nvPicPr>
          <p:blipFill>
            <a:blip r:embed="rId2">
              <a:extLst>
                <a:ext uri="{28A0092B-C50C-407E-A947-70E740481C1C}">
                  <a14:useLocalDpi xmlns:a14="http://schemas.microsoft.com/office/drawing/2010/main" val="0"/>
                </a:ext>
              </a:extLst>
            </a:blip>
            <a:srcRect l="9176" t="10126" r="5049" b="16311"/>
            <a:stretch>
              <a:fillRect/>
            </a:stretch>
          </p:blipFill>
          <p:spPr>
            <a:xfrm rot="2001418">
              <a:off x="320605" y="-228397"/>
              <a:ext cx="2843219" cy="2017991"/>
            </a:xfrm>
            <a:custGeom>
              <a:avLst/>
              <a:gdLst>
                <a:gd name="connsiteX0" fmla="*/ 78998 w 2843219"/>
                <a:gd name="connsiteY0" fmla="*/ 1464367 h 2017991"/>
                <a:gd name="connsiteX1" fmla="*/ 2303461 w 2843219"/>
                <a:gd name="connsiteY1" fmla="*/ 0 h 2017991"/>
                <a:gd name="connsiteX2" fmla="*/ 2303462 w 2843219"/>
                <a:gd name="connsiteY2" fmla="*/ 0 h 2017991"/>
                <a:gd name="connsiteX3" fmla="*/ 2303463 w 2843219"/>
                <a:gd name="connsiteY3" fmla="*/ 0 h 2017991"/>
                <a:gd name="connsiteX4" fmla="*/ 2843219 w 2843219"/>
                <a:gd name="connsiteY4" fmla="*/ 146296 h 2017991"/>
                <a:gd name="connsiteX5" fmla="*/ 2533842 w 2843219"/>
                <a:gd name="connsiteY5" fmla="*/ 349960 h 2017991"/>
                <a:gd name="connsiteX6" fmla="*/ 2533841 w 2843219"/>
                <a:gd name="connsiteY6" fmla="*/ 349960 h 2017991"/>
                <a:gd name="connsiteX7" fmla="*/ 309378 w 2843219"/>
                <a:gd name="connsiteY7" fmla="*/ 1814327 h 2017991"/>
                <a:gd name="connsiteX8" fmla="*/ 0 w 2843219"/>
                <a:gd name="connsiteY8" fmla="*/ 2017991 h 201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219" h="2017991">
                  <a:moveTo>
                    <a:pt x="78998" y="1464367"/>
                  </a:moveTo>
                  <a:lnTo>
                    <a:pt x="2303461" y="0"/>
                  </a:lnTo>
                  <a:lnTo>
                    <a:pt x="2303462" y="0"/>
                  </a:lnTo>
                  <a:lnTo>
                    <a:pt x="2303463" y="0"/>
                  </a:lnTo>
                  <a:lnTo>
                    <a:pt x="2843219" y="146296"/>
                  </a:lnTo>
                  <a:lnTo>
                    <a:pt x="2533842" y="349960"/>
                  </a:lnTo>
                  <a:lnTo>
                    <a:pt x="2533841" y="349960"/>
                  </a:lnTo>
                  <a:lnTo>
                    <a:pt x="309378" y="1814327"/>
                  </a:lnTo>
                  <a:lnTo>
                    <a:pt x="0" y="2017991"/>
                  </a:lnTo>
                  <a:close/>
                </a:path>
              </a:pathLst>
            </a:custGeom>
          </p:spPr>
        </p:pic>
      </p:grpSp>
      <p:sp>
        <p:nvSpPr>
          <p:cNvPr id="22" name="Line 12"/>
          <p:cNvSpPr>
            <a:spLocks noChangeShapeType="1"/>
          </p:cNvSpPr>
          <p:nvPr userDrawn="1"/>
        </p:nvSpPr>
        <p:spPr bwMode="auto">
          <a:xfrm flipV="1">
            <a:off x="-1" y="835668"/>
            <a:ext cx="9025128" cy="0"/>
          </a:xfrm>
          <a:prstGeom prst="line">
            <a:avLst/>
          </a:prstGeom>
          <a:noFill/>
          <a:ln w="3175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lIns="91432" tIns="45716" rIns="91432" bIns="45716" anchor="ctr"/>
          <a:lstStyle/>
          <a:p>
            <a:endParaRPr lang="en-US">
              <a:solidFill>
                <a:prstClr val="black"/>
              </a:solidFill>
            </a:endParaRPr>
          </a:p>
        </p:txBody>
      </p:sp>
      <p:sp>
        <p:nvSpPr>
          <p:cNvPr id="2" name="Title 1"/>
          <p:cNvSpPr>
            <a:spLocks noGrp="1"/>
          </p:cNvSpPr>
          <p:nvPr>
            <p:ph type="ctrTitle"/>
          </p:nvPr>
        </p:nvSpPr>
        <p:spPr>
          <a:xfrm>
            <a:off x="3039744" y="2312"/>
            <a:ext cx="6120064" cy="849248"/>
          </a:xfrm>
        </p:spPr>
        <p:txBody>
          <a:bodyPr/>
          <a:lstStyle>
            <a:lvl1pPr algn="ctr">
              <a:defRPr sz="3600"/>
            </a:lvl1pPr>
          </a:lstStyle>
          <a:p>
            <a:r>
              <a:rPr lang="en-US" dirty="0"/>
              <a:t>Click to edit Master title style</a:t>
            </a:r>
          </a:p>
        </p:txBody>
      </p:sp>
      <p:sp>
        <p:nvSpPr>
          <p:cNvPr id="7" name="AutoShape 10" descr="Related image"/>
          <p:cNvSpPr>
            <a:spLocks noChangeAspect="1" noChangeArrowheads="1"/>
          </p:cNvSpPr>
          <p:nvPr userDrawn="1"/>
        </p:nvSpPr>
        <p:spPr bwMode="auto">
          <a:xfrm>
            <a:off x="155575" y="-960438"/>
            <a:ext cx="2381250" cy="2000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AutoShape 12" descr="Related image"/>
          <p:cNvSpPr>
            <a:spLocks noChangeAspect="1" noChangeArrowheads="1"/>
          </p:cNvSpPr>
          <p:nvPr userDrawn="1"/>
        </p:nvSpPr>
        <p:spPr bwMode="auto">
          <a:xfrm>
            <a:off x="307975" y="-808038"/>
            <a:ext cx="2381250" cy="2000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AutoShape 17" descr="Image result for ssc pac logo"/>
          <p:cNvSpPr>
            <a:spLocks noChangeAspect="1" noChangeArrowheads="1"/>
          </p:cNvSpPr>
          <p:nvPr userDrawn="1"/>
        </p:nvSpPr>
        <p:spPr bwMode="auto">
          <a:xfrm>
            <a:off x="155575" y="-2895600"/>
            <a:ext cx="6038850" cy="6038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Text Placeholder 10"/>
          <p:cNvSpPr>
            <a:spLocks noGrp="1"/>
          </p:cNvSpPr>
          <p:nvPr>
            <p:ph type="body" sz="quarter" idx="10"/>
          </p:nvPr>
        </p:nvSpPr>
        <p:spPr>
          <a:xfrm>
            <a:off x="-25400" y="1089547"/>
            <a:ext cx="9144000" cy="807873"/>
          </a:xfrm>
        </p:spPr>
        <p:txBody>
          <a:bodyPr>
            <a:normAutofit/>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p:txBody>
      </p:sp>
      <p:pic>
        <p:nvPicPr>
          <p:cNvPr id="35" name="Picture 10" descr="navsea-color">
            <a:extLst>
              <a:ext uri="{FF2B5EF4-FFF2-40B4-BE49-F238E27FC236}">
                <a16:creationId xmlns:a16="http://schemas.microsoft.com/office/drawing/2014/main" id="{7AEE7EDE-0C5A-4DAC-A400-0DC5F28FF36F}"/>
              </a:ext>
            </a:extLst>
          </p:cNvPr>
          <p:cNvPicPr>
            <a:picLocks noChangeAspect="1" noChangeArrowheads="1"/>
          </p:cNvPicPr>
          <p:nvPr userDrawn="1"/>
        </p:nvPicPr>
        <p:blipFill>
          <a:blip r:embed="rId3" cstate="print"/>
          <a:srcRect/>
          <a:stretch>
            <a:fillRect/>
          </a:stretch>
        </p:blipFill>
        <p:spPr bwMode="auto">
          <a:xfrm>
            <a:off x="152400" y="4715915"/>
            <a:ext cx="1571852" cy="827373"/>
          </a:xfrm>
          <a:prstGeom prst="rect">
            <a:avLst/>
          </a:prstGeom>
          <a:noFill/>
          <a:ln w="9525">
            <a:noFill/>
            <a:miter lim="800000"/>
            <a:headEnd/>
            <a:tailEnd/>
          </a:ln>
        </p:spPr>
      </p:pic>
      <p:pic>
        <p:nvPicPr>
          <p:cNvPr id="21" name="Picture 20" descr="Team Ships logo.gif"/>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111537" y="4678971"/>
            <a:ext cx="949194" cy="928307"/>
          </a:xfrm>
          <a:prstGeom prst="rect">
            <a:avLst/>
          </a:prstGeom>
        </p:spPr>
      </p:pic>
      <p:sp>
        <p:nvSpPr>
          <p:cNvPr id="39" name="Text Placeholder 17">
            <a:extLst>
              <a:ext uri="{FF2B5EF4-FFF2-40B4-BE49-F238E27FC236}">
                <a16:creationId xmlns:a16="http://schemas.microsoft.com/office/drawing/2014/main" id="{C2A0F268-1F0F-4D49-A8E6-3C1CE3DFFF80}"/>
              </a:ext>
            </a:extLst>
          </p:cNvPr>
          <p:cNvSpPr txBox="1">
            <a:spLocks/>
          </p:cNvSpPr>
          <p:nvPr userDrawn="1"/>
        </p:nvSpPr>
        <p:spPr>
          <a:xfrm>
            <a:off x="422275" y="423791"/>
            <a:ext cx="2762638" cy="365529"/>
          </a:xfrm>
          <a:prstGeom prst="rect">
            <a:avLst/>
          </a:prstGeom>
        </p:spPr>
        <p:txBody>
          <a:bodyPr anchor="ctr">
            <a:noAutofit/>
          </a:bodyPr>
          <a:lstStyle>
            <a:lvl1pPr marL="342900" indent="-342900" algn="l" rtl="0" eaLnBrk="0" fontAlgn="base" hangingPunct="0">
              <a:spcBef>
                <a:spcPts val="400"/>
              </a:spcBef>
              <a:spcAft>
                <a:spcPct val="0"/>
              </a:spcAft>
              <a:buClr>
                <a:schemeClr val="tx2"/>
              </a:buClr>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ts val="400"/>
              </a:spcBef>
              <a:spcAft>
                <a:spcPct val="0"/>
              </a:spcAft>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ts val="4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i="1">
                <a:solidFill>
                  <a:srgbClr val="002060"/>
                </a:solidFill>
                <a:effectLst/>
                <a:latin typeface="Bahnschrift SemiBold" panose="020B0502040204020203" pitchFamily="34" charset="0"/>
                <a:ea typeface="STXingkai" panose="020B0503020204020204" pitchFamily="2" charset="-122"/>
              </a:rPr>
              <a:t>Engineering the Future</a:t>
            </a:r>
          </a:p>
        </p:txBody>
      </p:sp>
      <p:pic>
        <p:nvPicPr>
          <p:cNvPr id="36" name="Picture 7" descr="05D Logo - Color">
            <a:extLst>
              <a:ext uri="{FF2B5EF4-FFF2-40B4-BE49-F238E27FC236}">
                <a16:creationId xmlns:a16="http://schemas.microsoft.com/office/drawing/2014/main" id="{B6D3420D-CA26-4132-A164-39E2087C7A43}"/>
              </a:ext>
            </a:extLst>
          </p:cNvPr>
          <p:cNvPicPr>
            <a:picLocks noChangeAspect="1" noChangeArrowheads="1"/>
          </p:cNvPicPr>
          <p:nvPr userDrawn="1"/>
        </p:nvPicPr>
        <p:blipFill>
          <a:blip r:embed="rId5" cstate="print"/>
          <a:srcRect/>
          <a:stretch>
            <a:fillRect/>
          </a:stretch>
        </p:blipFill>
        <p:spPr bwMode="auto">
          <a:xfrm>
            <a:off x="20894" y="283401"/>
            <a:ext cx="762000" cy="762000"/>
          </a:xfrm>
          <a:prstGeom prst="rect">
            <a:avLst/>
          </a:prstGeom>
          <a:noFill/>
        </p:spPr>
      </p:pic>
      <p:pic>
        <p:nvPicPr>
          <p:cNvPr id="25" name="Picture 24" hidden="1">
            <a:extLst>
              <a:ext uri="{FF2B5EF4-FFF2-40B4-BE49-F238E27FC236}">
                <a16:creationId xmlns:a16="http://schemas.microsoft.com/office/drawing/2014/main" id="{28251507-1EA3-406A-9D85-2979E8C7CA7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7711" t="60459" r="32557" b="35589"/>
          <a:stretch/>
        </p:blipFill>
        <p:spPr>
          <a:xfrm>
            <a:off x="641299" y="127352"/>
            <a:ext cx="2272625" cy="184691"/>
          </a:xfrm>
          <a:custGeom>
            <a:avLst/>
            <a:gdLst/>
            <a:ahLst/>
            <a:cxnLst/>
            <a:rect l="l" t="t" r="r" b="b"/>
            <a:pathLst>
              <a:path w="2272625" h="184691">
                <a:moveTo>
                  <a:pt x="2023828" y="101673"/>
                </a:moveTo>
                <a:cubicBezTo>
                  <a:pt x="2019205" y="101673"/>
                  <a:pt x="2015422" y="102650"/>
                  <a:pt x="2012479" y="104603"/>
                </a:cubicBezTo>
                <a:cubicBezTo>
                  <a:pt x="2009537" y="106556"/>
                  <a:pt x="2007379" y="109552"/>
                  <a:pt x="2006008" y="113589"/>
                </a:cubicBezTo>
                <a:cubicBezTo>
                  <a:pt x="2004569" y="117821"/>
                  <a:pt x="2004988" y="120946"/>
                  <a:pt x="2007265" y="122965"/>
                </a:cubicBezTo>
                <a:cubicBezTo>
                  <a:pt x="2009541" y="124983"/>
                  <a:pt x="2013707" y="125992"/>
                  <a:pt x="2019763" y="125992"/>
                </a:cubicBezTo>
                <a:cubicBezTo>
                  <a:pt x="2027185" y="125992"/>
                  <a:pt x="2032980" y="125179"/>
                  <a:pt x="2037148" y="123551"/>
                </a:cubicBezTo>
                <a:lnTo>
                  <a:pt x="2045157" y="115933"/>
                </a:lnTo>
                <a:lnTo>
                  <a:pt x="2050004" y="101673"/>
                </a:lnTo>
                <a:close/>
                <a:moveTo>
                  <a:pt x="1852378" y="101673"/>
                </a:moveTo>
                <a:cubicBezTo>
                  <a:pt x="1847755" y="101673"/>
                  <a:pt x="1843972" y="102650"/>
                  <a:pt x="1841029" y="104603"/>
                </a:cubicBezTo>
                <a:cubicBezTo>
                  <a:pt x="1838087" y="106556"/>
                  <a:pt x="1835930" y="109552"/>
                  <a:pt x="1834558" y="113589"/>
                </a:cubicBezTo>
                <a:cubicBezTo>
                  <a:pt x="1833119" y="117821"/>
                  <a:pt x="1833538" y="120946"/>
                  <a:pt x="1835815" y="122965"/>
                </a:cubicBezTo>
                <a:cubicBezTo>
                  <a:pt x="1838091" y="124983"/>
                  <a:pt x="1842257" y="125992"/>
                  <a:pt x="1848312" y="125992"/>
                </a:cubicBezTo>
                <a:cubicBezTo>
                  <a:pt x="1855735" y="125992"/>
                  <a:pt x="1861530" y="125179"/>
                  <a:pt x="1865697" y="123551"/>
                </a:cubicBezTo>
                <a:lnTo>
                  <a:pt x="1873707" y="115933"/>
                </a:lnTo>
                <a:lnTo>
                  <a:pt x="1878554" y="101673"/>
                </a:lnTo>
                <a:close/>
                <a:moveTo>
                  <a:pt x="995128" y="101673"/>
                </a:moveTo>
                <a:cubicBezTo>
                  <a:pt x="990505" y="101673"/>
                  <a:pt x="986722" y="102650"/>
                  <a:pt x="983779" y="104603"/>
                </a:cubicBezTo>
                <a:cubicBezTo>
                  <a:pt x="980837" y="106556"/>
                  <a:pt x="978680" y="109552"/>
                  <a:pt x="977308" y="113589"/>
                </a:cubicBezTo>
                <a:cubicBezTo>
                  <a:pt x="975869" y="117821"/>
                  <a:pt x="976288" y="120946"/>
                  <a:pt x="978565" y="122965"/>
                </a:cubicBezTo>
                <a:cubicBezTo>
                  <a:pt x="980841" y="124983"/>
                  <a:pt x="985007" y="125992"/>
                  <a:pt x="991063" y="125992"/>
                </a:cubicBezTo>
                <a:cubicBezTo>
                  <a:pt x="998485" y="125992"/>
                  <a:pt x="1004280" y="125179"/>
                  <a:pt x="1008448" y="123551"/>
                </a:cubicBezTo>
                <a:lnTo>
                  <a:pt x="1016457" y="115933"/>
                </a:lnTo>
                <a:lnTo>
                  <a:pt x="1021304" y="101673"/>
                </a:lnTo>
                <a:close/>
                <a:moveTo>
                  <a:pt x="156928" y="101673"/>
                </a:moveTo>
                <a:cubicBezTo>
                  <a:pt x="152305" y="101673"/>
                  <a:pt x="148522" y="102650"/>
                  <a:pt x="145580" y="104603"/>
                </a:cubicBezTo>
                <a:cubicBezTo>
                  <a:pt x="142637" y="106556"/>
                  <a:pt x="140480" y="109552"/>
                  <a:pt x="139108" y="113589"/>
                </a:cubicBezTo>
                <a:cubicBezTo>
                  <a:pt x="137670" y="117821"/>
                  <a:pt x="138089" y="120946"/>
                  <a:pt x="140365" y="122965"/>
                </a:cubicBezTo>
                <a:cubicBezTo>
                  <a:pt x="142641" y="124983"/>
                  <a:pt x="146807" y="125992"/>
                  <a:pt x="152863" y="125992"/>
                </a:cubicBezTo>
                <a:cubicBezTo>
                  <a:pt x="160285" y="125992"/>
                  <a:pt x="166080" y="125179"/>
                  <a:pt x="170248" y="123551"/>
                </a:cubicBezTo>
                <a:lnTo>
                  <a:pt x="178257" y="115933"/>
                </a:lnTo>
                <a:lnTo>
                  <a:pt x="183104" y="101673"/>
                </a:lnTo>
                <a:close/>
                <a:moveTo>
                  <a:pt x="1493996" y="62996"/>
                </a:moveTo>
                <a:cubicBezTo>
                  <a:pt x="1487810" y="62996"/>
                  <a:pt x="1482394" y="64852"/>
                  <a:pt x="1477747" y="68563"/>
                </a:cubicBezTo>
                <a:cubicBezTo>
                  <a:pt x="1473100" y="72275"/>
                  <a:pt x="1469626" y="77516"/>
                  <a:pt x="1467325" y="84288"/>
                </a:cubicBezTo>
                <a:lnTo>
                  <a:pt x="1461616" y="101087"/>
                </a:lnTo>
                <a:cubicBezTo>
                  <a:pt x="1459314" y="107859"/>
                  <a:pt x="1459215" y="113133"/>
                  <a:pt x="1461317" y="116909"/>
                </a:cubicBezTo>
                <a:cubicBezTo>
                  <a:pt x="1463420" y="120686"/>
                  <a:pt x="1467564" y="122574"/>
                  <a:pt x="1473749" y="122574"/>
                </a:cubicBezTo>
                <a:cubicBezTo>
                  <a:pt x="1479935" y="122574"/>
                  <a:pt x="1485363" y="120686"/>
                  <a:pt x="1490032" y="116909"/>
                </a:cubicBezTo>
                <a:cubicBezTo>
                  <a:pt x="1494701" y="113133"/>
                  <a:pt x="1498186" y="107859"/>
                  <a:pt x="1500488" y="101087"/>
                </a:cubicBezTo>
                <a:lnTo>
                  <a:pt x="1506197" y="84288"/>
                </a:lnTo>
                <a:cubicBezTo>
                  <a:pt x="1508498" y="77516"/>
                  <a:pt x="1508586" y="72275"/>
                  <a:pt x="1506462" y="68563"/>
                </a:cubicBezTo>
                <a:cubicBezTo>
                  <a:pt x="1504337" y="64852"/>
                  <a:pt x="1500182" y="62996"/>
                  <a:pt x="1493996" y="62996"/>
                </a:cubicBezTo>
                <a:close/>
                <a:moveTo>
                  <a:pt x="1771530" y="62020"/>
                </a:moveTo>
                <a:cubicBezTo>
                  <a:pt x="1767819" y="62020"/>
                  <a:pt x="1764423" y="62720"/>
                  <a:pt x="1761342" y="64119"/>
                </a:cubicBezTo>
                <a:cubicBezTo>
                  <a:pt x="1758262" y="65519"/>
                  <a:pt x="1755573" y="67587"/>
                  <a:pt x="1753276" y="70321"/>
                </a:cubicBezTo>
                <a:lnTo>
                  <a:pt x="1747874" y="80185"/>
                </a:lnTo>
                <a:lnTo>
                  <a:pt x="1739307" y="105392"/>
                </a:lnTo>
                <a:lnTo>
                  <a:pt x="1739310" y="105384"/>
                </a:lnTo>
                <a:cubicBezTo>
                  <a:pt x="1738004" y="109226"/>
                  <a:pt x="1737575" y="112498"/>
                  <a:pt x="1738025" y="115200"/>
                </a:cubicBezTo>
                <a:cubicBezTo>
                  <a:pt x="1738474" y="117902"/>
                  <a:pt x="1739757" y="119970"/>
                  <a:pt x="1741875" y="121402"/>
                </a:cubicBezTo>
                <a:cubicBezTo>
                  <a:pt x="1743993" y="122834"/>
                  <a:pt x="1746907" y="123551"/>
                  <a:pt x="1750618" y="123551"/>
                </a:cubicBezTo>
                <a:cubicBezTo>
                  <a:pt x="1756414" y="123551"/>
                  <a:pt x="1761531" y="121711"/>
                  <a:pt x="1765972" y="118032"/>
                </a:cubicBezTo>
                <a:cubicBezTo>
                  <a:pt x="1770413" y="114354"/>
                  <a:pt x="1773762" y="109193"/>
                  <a:pt x="1776018" y="102552"/>
                </a:cubicBezTo>
                <a:lnTo>
                  <a:pt x="1782492" y="83507"/>
                </a:lnTo>
                <a:cubicBezTo>
                  <a:pt x="1784815" y="76670"/>
                  <a:pt x="1785017" y="71379"/>
                  <a:pt x="1783099" y="67636"/>
                </a:cubicBezTo>
                <a:cubicBezTo>
                  <a:pt x="1781182" y="63892"/>
                  <a:pt x="1777325" y="62020"/>
                  <a:pt x="1771530" y="62020"/>
                </a:cubicBezTo>
                <a:close/>
                <a:moveTo>
                  <a:pt x="369239" y="61922"/>
                </a:moveTo>
                <a:cubicBezTo>
                  <a:pt x="363444" y="61922"/>
                  <a:pt x="358309" y="63810"/>
                  <a:pt x="353835" y="67587"/>
                </a:cubicBezTo>
                <a:cubicBezTo>
                  <a:pt x="349361" y="71363"/>
                  <a:pt x="345974" y="76637"/>
                  <a:pt x="343672" y="83409"/>
                </a:cubicBezTo>
                <a:lnTo>
                  <a:pt x="337167" y="102552"/>
                </a:lnTo>
                <a:cubicBezTo>
                  <a:pt x="334888" y="109259"/>
                  <a:pt x="334724" y="114435"/>
                  <a:pt x="336675" y="118081"/>
                </a:cubicBezTo>
                <a:cubicBezTo>
                  <a:pt x="338627" y="121728"/>
                  <a:pt x="342500" y="123551"/>
                  <a:pt x="348295" y="123551"/>
                </a:cubicBezTo>
                <a:cubicBezTo>
                  <a:pt x="352006" y="123551"/>
                  <a:pt x="355408" y="122834"/>
                  <a:pt x="358499" y="121402"/>
                </a:cubicBezTo>
                <a:cubicBezTo>
                  <a:pt x="361590" y="119970"/>
                  <a:pt x="364284" y="117886"/>
                  <a:pt x="366581" y="115151"/>
                </a:cubicBezTo>
                <a:cubicBezTo>
                  <a:pt x="368878" y="112416"/>
                  <a:pt x="370679" y="109128"/>
                  <a:pt x="371984" y="105287"/>
                </a:cubicBezTo>
                <a:lnTo>
                  <a:pt x="371979" y="105305"/>
                </a:lnTo>
                <a:lnTo>
                  <a:pt x="380486" y="80272"/>
                </a:lnTo>
                <a:lnTo>
                  <a:pt x="380481" y="80284"/>
                </a:lnTo>
                <a:cubicBezTo>
                  <a:pt x="381809" y="76377"/>
                  <a:pt x="382254" y="73056"/>
                  <a:pt x="381816" y="70321"/>
                </a:cubicBezTo>
                <a:cubicBezTo>
                  <a:pt x="381378" y="67587"/>
                  <a:pt x="380100" y="65503"/>
                  <a:pt x="377982" y="64071"/>
                </a:cubicBezTo>
                <a:cubicBezTo>
                  <a:pt x="375865" y="62638"/>
                  <a:pt x="372950" y="61922"/>
                  <a:pt x="369239" y="61922"/>
                </a:cubicBezTo>
                <a:close/>
                <a:moveTo>
                  <a:pt x="1219082" y="61727"/>
                </a:moveTo>
                <a:cubicBezTo>
                  <a:pt x="1212115" y="61727"/>
                  <a:pt x="1205964" y="63924"/>
                  <a:pt x="1200629" y="68319"/>
                </a:cubicBezTo>
                <a:cubicBezTo>
                  <a:pt x="1197961" y="70517"/>
                  <a:pt x="1195617" y="73174"/>
                  <a:pt x="1193598" y="76291"/>
                </a:cubicBezTo>
                <a:lnTo>
                  <a:pt x="1189390" y="85167"/>
                </a:lnTo>
                <a:lnTo>
                  <a:pt x="1230552" y="85167"/>
                </a:lnTo>
                <a:lnTo>
                  <a:pt x="1230852" y="83995"/>
                </a:lnTo>
                <a:cubicBezTo>
                  <a:pt x="1232591" y="76963"/>
                  <a:pt x="1232464" y="71493"/>
                  <a:pt x="1230471" y="67587"/>
                </a:cubicBezTo>
                <a:cubicBezTo>
                  <a:pt x="1228478" y="63680"/>
                  <a:pt x="1224681" y="61727"/>
                  <a:pt x="1219082" y="61727"/>
                </a:cubicBezTo>
                <a:close/>
                <a:moveTo>
                  <a:pt x="476132" y="61727"/>
                </a:moveTo>
                <a:cubicBezTo>
                  <a:pt x="469165" y="61727"/>
                  <a:pt x="463014" y="63924"/>
                  <a:pt x="457679" y="68319"/>
                </a:cubicBezTo>
                <a:cubicBezTo>
                  <a:pt x="455011" y="70517"/>
                  <a:pt x="452667" y="73174"/>
                  <a:pt x="450648" y="76291"/>
                </a:cubicBezTo>
                <a:lnTo>
                  <a:pt x="446440" y="85167"/>
                </a:lnTo>
                <a:lnTo>
                  <a:pt x="487602" y="85167"/>
                </a:lnTo>
                <a:lnTo>
                  <a:pt x="487902" y="83995"/>
                </a:lnTo>
                <a:cubicBezTo>
                  <a:pt x="489641" y="76963"/>
                  <a:pt x="489514" y="71493"/>
                  <a:pt x="487521" y="67587"/>
                </a:cubicBezTo>
                <a:cubicBezTo>
                  <a:pt x="485528" y="63680"/>
                  <a:pt x="481731" y="61727"/>
                  <a:pt x="476132" y="61727"/>
                </a:cubicBezTo>
                <a:close/>
                <a:moveTo>
                  <a:pt x="718301" y="42095"/>
                </a:moveTo>
                <a:lnTo>
                  <a:pt x="741644" y="42095"/>
                </a:lnTo>
                <a:lnTo>
                  <a:pt x="720699" y="103724"/>
                </a:lnTo>
                <a:cubicBezTo>
                  <a:pt x="718663" y="109714"/>
                  <a:pt x="718682" y="114354"/>
                  <a:pt x="720755" y="117642"/>
                </a:cubicBezTo>
                <a:cubicBezTo>
                  <a:pt x="722828" y="120930"/>
                  <a:pt x="726763" y="122574"/>
                  <a:pt x="732558" y="122574"/>
                </a:cubicBezTo>
                <a:cubicBezTo>
                  <a:pt x="738353" y="122574"/>
                  <a:pt x="743344" y="121011"/>
                  <a:pt x="747531" y="117886"/>
                </a:cubicBezTo>
                <a:cubicBezTo>
                  <a:pt x="749625" y="116323"/>
                  <a:pt x="751439" y="114435"/>
                  <a:pt x="752973" y="112221"/>
                </a:cubicBezTo>
                <a:lnTo>
                  <a:pt x="756732" y="104606"/>
                </a:lnTo>
                <a:lnTo>
                  <a:pt x="777977" y="42095"/>
                </a:lnTo>
                <a:lnTo>
                  <a:pt x="801222" y="42095"/>
                </a:lnTo>
                <a:lnTo>
                  <a:pt x="766768" y="143475"/>
                </a:lnTo>
                <a:lnTo>
                  <a:pt x="743522" y="143475"/>
                </a:lnTo>
                <a:lnTo>
                  <a:pt x="748732" y="128145"/>
                </a:lnTo>
                <a:lnTo>
                  <a:pt x="736451" y="139568"/>
                </a:lnTo>
                <a:cubicBezTo>
                  <a:pt x="730676" y="143150"/>
                  <a:pt x="724500" y="144940"/>
                  <a:pt x="717924" y="144940"/>
                </a:cubicBezTo>
                <a:cubicBezTo>
                  <a:pt x="706920" y="144940"/>
                  <a:pt x="699613" y="141391"/>
                  <a:pt x="696001" y="134294"/>
                </a:cubicBezTo>
                <a:cubicBezTo>
                  <a:pt x="692390" y="127197"/>
                  <a:pt x="692787" y="117170"/>
                  <a:pt x="697191" y="104212"/>
                </a:cubicBezTo>
                <a:close/>
                <a:moveTo>
                  <a:pt x="2168296" y="40630"/>
                </a:moveTo>
                <a:cubicBezTo>
                  <a:pt x="2179170" y="40630"/>
                  <a:pt x="2186347" y="44228"/>
                  <a:pt x="2189827" y="51423"/>
                </a:cubicBezTo>
                <a:cubicBezTo>
                  <a:pt x="2193306" y="58617"/>
                  <a:pt x="2192812" y="68791"/>
                  <a:pt x="2188342" y="81944"/>
                </a:cubicBezTo>
                <a:lnTo>
                  <a:pt x="2167431" y="143475"/>
                </a:lnTo>
                <a:lnTo>
                  <a:pt x="2144088" y="143475"/>
                </a:lnTo>
                <a:lnTo>
                  <a:pt x="2164966" y="82042"/>
                </a:lnTo>
                <a:cubicBezTo>
                  <a:pt x="2167024" y="75986"/>
                  <a:pt x="2166990" y="71298"/>
                  <a:pt x="2164862" y="67977"/>
                </a:cubicBezTo>
                <a:cubicBezTo>
                  <a:pt x="2162735" y="64657"/>
                  <a:pt x="2158676" y="62996"/>
                  <a:pt x="2152686" y="62996"/>
                </a:cubicBezTo>
                <a:cubicBezTo>
                  <a:pt x="2146956" y="62996"/>
                  <a:pt x="2142003" y="64543"/>
                  <a:pt x="2137827" y="67636"/>
                </a:cubicBezTo>
                <a:cubicBezTo>
                  <a:pt x="2133650" y="70728"/>
                  <a:pt x="2130600" y="75107"/>
                  <a:pt x="2128675" y="80772"/>
                </a:cubicBezTo>
                <a:lnTo>
                  <a:pt x="2128675" y="80770"/>
                </a:lnTo>
                <a:lnTo>
                  <a:pt x="2107365" y="143475"/>
                </a:lnTo>
                <a:lnTo>
                  <a:pt x="2084022" y="143475"/>
                </a:lnTo>
                <a:lnTo>
                  <a:pt x="2118476" y="42095"/>
                </a:lnTo>
                <a:lnTo>
                  <a:pt x="2141819" y="42095"/>
                </a:lnTo>
                <a:lnTo>
                  <a:pt x="2136904" y="56556"/>
                </a:lnTo>
                <a:lnTo>
                  <a:pt x="2141826" y="51520"/>
                </a:lnTo>
                <a:cubicBezTo>
                  <a:pt x="2144579" y="49144"/>
                  <a:pt x="2147396" y="47141"/>
                  <a:pt x="2150277" y="45514"/>
                </a:cubicBezTo>
                <a:cubicBezTo>
                  <a:pt x="2156039" y="42258"/>
                  <a:pt x="2162045" y="40630"/>
                  <a:pt x="2168296" y="40630"/>
                </a:cubicBezTo>
                <a:close/>
                <a:moveTo>
                  <a:pt x="2051410" y="40630"/>
                </a:moveTo>
                <a:cubicBezTo>
                  <a:pt x="2060070" y="40630"/>
                  <a:pt x="2066957" y="42111"/>
                  <a:pt x="2072071" y="45074"/>
                </a:cubicBezTo>
                <a:cubicBezTo>
                  <a:pt x="2077185" y="48037"/>
                  <a:pt x="2080380" y="52334"/>
                  <a:pt x="2081656" y="57966"/>
                </a:cubicBezTo>
                <a:cubicBezTo>
                  <a:pt x="2082932" y="63599"/>
                  <a:pt x="2082220" y="70387"/>
                  <a:pt x="2079520" y="78330"/>
                </a:cubicBezTo>
                <a:lnTo>
                  <a:pt x="2057382" y="143475"/>
                </a:lnTo>
                <a:lnTo>
                  <a:pt x="2035797" y="143475"/>
                </a:lnTo>
                <a:lnTo>
                  <a:pt x="2039251" y="133312"/>
                </a:lnTo>
                <a:lnTo>
                  <a:pt x="2033730" y="138494"/>
                </a:lnTo>
                <a:cubicBezTo>
                  <a:pt x="2030233" y="140643"/>
                  <a:pt x="2026348" y="142254"/>
                  <a:pt x="2022076" y="143329"/>
                </a:cubicBezTo>
                <a:cubicBezTo>
                  <a:pt x="2017804" y="144403"/>
                  <a:pt x="2013357" y="144940"/>
                  <a:pt x="2008734" y="144940"/>
                </a:cubicBezTo>
                <a:cubicBezTo>
                  <a:pt x="1997078" y="144940"/>
                  <a:pt x="1989233" y="142352"/>
                  <a:pt x="1985197" y="137175"/>
                </a:cubicBezTo>
                <a:cubicBezTo>
                  <a:pt x="1981161" y="131999"/>
                  <a:pt x="1980936" y="124137"/>
                  <a:pt x="1984521" y="113589"/>
                </a:cubicBezTo>
                <a:cubicBezTo>
                  <a:pt x="1987928" y="103561"/>
                  <a:pt x="1993414" y="96041"/>
                  <a:pt x="2000978" y="91027"/>
                </a:cubicBezTo>
                <a:cubicBezTo>
                  <a:pt x="2008542" y="86013"/>
                  <a:pt x="2018185" y="83507"/>
                  <a:pt x="2029905" y="83507"/>
                </a:cubicBezTo>
                <a:lnTo>
                  <a:pt x="2056177" y="83507"/>
                </a:lnTo>
                <a:lnTo>
                  <a:pt x="2057638" y="79209"/>
                </a:lnTo>
                <a:cubicBezTo>
                  <a:pt x="2059563" y="73544"/>
                  <a:pt x="2059380" y="69149"/>
                  <a:pt x="2057089" y="66024"/>
                </a:cubicBezTo>
                <a:cubicBezTo>
                  <a:pt x="2054797" y="62899"/>
                  <a:pt x="2050592" y="61336"/>
                  <a:pt x="2044471" y="61336"/>
                </a:cubicBezTo>
                <a:cubicBezTo>
                  <a:pt x="2040564" y="61336"/>
                  <a:pt x="2036512" y="61954"/>
                  <a:pt x="2032315" y="63192"/>
                </a:cubicBezTo>
                <a:cubicBezTo>
                  <a:pt x="2028118" y="64429"/>
                  <a:pt x="2024178" y="66154"/>
                  <a:pt x="2020497" y="68368"/>
                </a:cubicBezTo>
                <a:lnTo>
                  <a:pt x="2009317" y="55280"/>
                </a:lnTo>
                <a:cubicBezTo>
                  <a:pt x="2014860" y="50657"/>
                  <a:pt x="2021292" y="47060"/>
                  <a:pt x="2028612" y="44488"/>
                </a:cubicBezTo>
                <a:cubicBezTo>
                  <a:pt x="2035932" y="41916"/>
                  <a:pt x="2043531" y="40630"/>
                  <a:pt x="2051410" y="40630"/>
                </a:cubicBezTo>
                <a:close/>
                <a:moveTo>
                  <a:pt x="1879960" y="40630"/>
                </a:moveTo>
                <a:cubicBezTo>
                  <a:pt x="1888620" y="40630"/>
                  <a:pt x="1895507" y="42111"/>
                  <a:pt x="1900621" y="45074"/>
                </a:cubicBezTo>
                <a:cubicBezTo>
                  <a:pt x="1905735" y="48037"/>
                  <a:pt x="1908930" y="52334"/>
                  <a:pt x="1910206" y="57966"/>
                </a:cubicBezTo>
                <a:cubicBezTo>
                  <a:pt x="1911482" y="63599"/>
                  <a:pt x="1910771" y="70387"/>
                  <a:pt x="1908070" y="78330"/>
                </a:cubicBezTo>
                <a:lnTo>
                  <a:pt x="1885932" y="143475"/>
                </a:lnTo>
                <a:lnTo>
                  <a:pt x="1864347" y="143475"/>
                </a:lnTo>
                <a:lnTo>
                  <a:pt x="1867801" y="133312"/>
                </a:lnTo>
                <a:lnTo>
                  <a:pt x="1862280" y="138494"/>
                </a:lnTo>
                <a:cubicBezTo>
                  <a:pt x="1858783" y="140643"/>
                  <a:pt x="1854898" y="142254"/>
                  <a:pt x="1850626" y="143329"/>
                </a:cubicBezTo>
                <a:cubicBezTo>
                  <a:pt x="1846354" y="144403"/>
                  <a:pt x="1841907" y="144940"/>
                  <a:pt x="1837284" y="144940"/>
                </a:cubicBezTo>
                <a:cubicBezTo>
                  <a:pt x="1825629" y="144940"/>
                  <a:pt x="1817783" y="142352"/>
                  <a:pt x="1813747" y="137175"/>
                </a:cubicBezTo>
                <a:cubicBezTo>
                  <a:pt x="1809711" y="131999"/>
                  <a:pt x="1809486" y="124137"/>
                  <a:pt x="1813071" y="113589"/>
                </a:cubicBezTo>
                <a:cubicBezTo>
                  <a:pt x="1816478" y="103561"/>
                  <a:pt x="1821964" y="96041"/>
                  <a:pt x="1829528" y="91027"/>
                </a:cubicBezTo>
                <a:cubicBezTo>
                  <a:pt x="1837092" y="86013"/>
                  <a:pt x="1846734" y="83507"/>
                  <a:pt x="1858455" y="83507"/>
                </a:cubicBezTo>
                <a:lnTo>
                  <a:pt x="1884728" y="83507"/>
                </a:lnTo>
                <a:lnTo>
                  <a:pt x="1886188" y="79209"/>
                </a:lnTo>
                <a:cubicBezTo>
                  <a:pt x="1888113" y="73544"/>
                  <a:pt x="1887930" y="69149"/>
                  <a:pt x="1885639" y="66024"/>
                </a:cubicBezTo>
                <a:cubicBezTo>
                  <a:pt x="1883348" y="62899"/>
                  <a:pt x="1879142" y="61336"/>
                  <a:pt x="1873021" y="61336"/>
                </a:cubicBezTo>
                <a:cubicBezTo>
                  <a:pt x="1869114" y="61336"/>
                  <a:pt x="1865062" y="61954"/>
                  <a:pt x="1860865" y="63192"/>
                </a:cubicBezTo>
                <a:cubicBezTo>
                  <a:pt x="1856668" y="64429"/>
                  <a:pt x="1852729" y="66154"/>
                  <a:pt x="1849047" y="68368"/>
                </a:cubicBezTo>
                <a:lnTo>
                  <a:pt x="1837867" y="55280"/>
                </a:lnTo>
                <a:cubicBezTo>
                  <a:pt x="1843410" y="50657"/>
                  <a:pt x="1849842" y="47060"/>
                  <a:pt x="1857162" y="44488"/>
                </a:cubicBezTo>
                <a:cubicBezTo>
                  <a:pt x="1864482" y="41916"/>
                  <a:pt x="1872082" y="40630"/>
                  <a:pt x="1879960" y="40630"/>
                </a:cubicBezTo>
                <a:close/>
                <a:moveTo>
                  <a:pt x="1615846" y="40630"/>
                </a:moveTo>
                <a:cubicBezTo>
                  <a:pt x="1623008" y="40630"/>
                  <a:pt x="1628548" y="42291"/>
                  <a:pt x="1632466" y="45611"/>
                </a:cubicBezTo>
                <a:cubicBezTo>
                  <a:pt x="1636383" y="48932"/>
                  <a:pt x="1638587" y="53799"/>
                  <a:pt x="1639077" y="60213"/>
                </a:cubicBezTo>
                <a:lnTo>
                  <a:pt x="1639067" y="60388"/>
                </a:lnTo>
                <a:lnTo>
                  <a:pt x="1646741" y="52497"/>
                </a:lnTo>
                <a:cubicBezTo>
                  <a:pt x="1649696" y="49958"/>
                  <a:pt x="1652772" y="47793"/>
                  <a:pt x="1655969" y="46002"/>
                </a:cubicBezTo>
                <a:cubicBezTo>
                  <a:pt x="1662362" y="42421"/>
                  <a:pt x="1668685" y="40630"/>
                  <a:pt x="1674936" y="40630"/>
                </a:cubicBezTo>
                <a:cubicBezTo>
                  <a:pt x="1682228" y="40630"/>
                  <a:pt x="1687898" y="42291"/>
                  <a:pt x="1691946" y="45611"/>
                </a:cubicBezTo>
                <a:cubicBezTo>
                  <a:pt x="1695993" y="48932"/>
                  <a:pt x="1698279" y="53799"/>
                  <a:pt x="1698802" y="60213"/>
                </a:cubicBezTo>
                <a:cubicBezTo>
                  <a:pt x="1699325" y="66626"/>
                  <a:pt x="1698048" y="74358"/>
                  <a:pt x="1694971" y="83409"/>
                </a:cubicBezTo>
                <a:lnTo>
                  <a:pt x="1674559" y="143475"/>
                </a:lnTo>
                <a:lnTo>
                  <a:pt x="1651216" y="143475"/>
                </a:lnTo>
                <a:lnTo>
                  <a:pt x="1671596" y="83507"/>
                </a:lnTo>
                <a:cubicBezTo>
                  <a:pt x="1673831" y="76930"/>
                  <a:pt x="1673923" y="71868"/>
                  <a:pt x="1671874" y="68319"/>
                </a:cubicBezTo>
                <a:cubicBezTo>
                  <a:pt x="1669824" y="64771"/>
                  <a:pt x="1665804" y="62996"/>
                  <a:pt x="1659814" y="62996"/>
                </a:cubicBezTo>
                <a:cubicBezTo>
                  <a:pt x="1654149" y="62996"/>
                  <a:pt x="1649205" y="64705"/>
                  <a:pt x="1644983" y="68124"/>
                </a:cubicBezTo>
                <a:cubicBezTo>
                  <a:pt x="1640761" y="71542"/>
                  <a:pt x="1637577" y="76409"/>
                  <a:pt x="1635432" y="82725"/>
                </a:cubicBezTo>
                <a:lnTo>
                  <a:pt x="1635488" y="82297"/>
                </a:lnTo>
                <a:lnTo>
                  <a:pt x="1635198" y="83409"/>
                </a:lnTo>
                <a:lnTo>
                  <a:pt x="1614785" y="143475"/>
                </a:lnTo>
                <a:lnTo>
                  <a:pt x="1591443" y="143475"/>
                </a:lnTo>
                <a:lnTo>
                  <a:pt x="1611823" y="83507"/>
                </a:lnTo>
                <a:cubicBezTo>
                  <a:pt x="1614058" y="76930"/>
                  <a:pt x="1614166" y="71868"/>
                  <a:pt x="1612149" y="68319"/>
                </a:cubicBezTo>
                <a:cubicBezTo>
                  <a:pt x="1610132" y="64771"/>
                  <a:pt x="1606161" y="62996"/>
                  <a:pt x="1600236" y="62996"/>
                </a:cubicBezTo>
                <a:cubicBezTo>
                  <a:pt x="1594506" y="62996"/>
                  <a:pt x="1589553" y="64543"/>
                  <a:pt x="1585377" y="67636"/>
                </a:cubicBezTo>
                <a:cubicBezTo>
                  <a:pt x="1581200" y="70728"/>
                  <a:pt x="1578150" y="75107"/>
                  <a:pt x="1576225" y="80772"/>
                </a:cubicBezTo>
                <a:lnTo>
                  <a:pt x="1576225" y="80769"/>
                </a:lnTo>
                <a:lnTo>
                  <a:pt x="1554915" y="143475"/>
                </a:lnTo>
                <a:lnTo>
                  <a:pt x="1531572" y="143475"/>
                </a:lnTo>
                <a:lnTo>
                  <a:pt x="1566026" y="42095"/>
                </a:lnTo>
                <a:lnTo>
                  <a:pt x="1589369" y="42095"/>
                </a:lnTo>
                <a:lnTo>
                  <a:pt x="1584451" y="56565"/>
                </a:lnTo>
                <a:lnTo>
                  <a:pt x="1589331" y="51581"/>
                </a:lnTo>
                <a:cubicBezTo>
                  <a:pt x="1592097" y="49213"/>
                  <a:pt x="1594956" y="47207"/>
                  <a:pt x="1597908" y="45562"/>
                </a:cubicBezTo>
                <a:cubicBezTo>
                  <a:pt x="1603811" y="42274"/>
                  <a:pt x="1609791" y="40630"/>
                  <a:pt x="1615846" y="40630"/>
                </a:cubicBezTo>
                <a:close/>
                <a:moveTo>
                  <a:pt x="1501597" y="40630"/>
                </a:moveTo>
                <a:cubicBezTo>
                  <a:pt x="1510648" y="40630"/>
                  <a:pt x="1517783" y="42339"/>
                  <a:pt x="1523002" y="45758"/>
                </a:cubicBezTo>
                <a:cubicBezTo>
                  <a:pt x="1528221" y="49176"/>
                  <a:pt x="1531395" y="54157"/>
                  <a:pt x="1532524" y="60701"/>
                </a:cubicBezTo>
                <a:cubicBezTo>
                  <a:pt x="1533654" y="67245"/>
                  <a:pt x="1532659" y="75107"/>
                  <a:pt x="1529539" y="84288"/>
                </a:cubicBezTo>
                <a:lnTo>
                  <a:pt x="1523831" y="101087"/>
                </a:lnTo>
                <a:cubicBezTo>
                  <a:pt x="1520688" y="110333"/>
                  <a:pt x="1516328" y="118228"/>
                  <a:pt x="1510750" y="124772"/>
                </a:cubicBezTo>
                <a:cubicBezTo>
                  <a:pt x="1505173" y="131315"/>
                  <a:pt x="1498608" y="136313"/>
                  <a:pt x="1491054" y="139764"/>
                </a:cubicBezTo>
                <a:cubicBezTo>
                  <a:pt x="1483501" y="143215"/>
                  <a:pt x="1475199" y="144940"/>
                  <a:pt x="1466148" y="144940"/>
                </a:cubicBezTo>
                <a:cubicBezTo>
                  <a:pt x="1457163" y="144940"/>
                  <a:pt x="1450049" y="143215"/>
                  <a:pt x="1444808" y="139764"/>
                </a:cubicBezTo>
                <a:cubicBezTo>
                  <a:pt x="1439567" y="136313"/>
                  <a:pt x="1436393" y="131283"/>
                  <a:pt x="1435286" y="124674"/>
                </a:cubicBezTo>
                <a:cubicBezTo>
                  <a:pt x="1434180" y="118065"/>
                  <a:pt x="1435208" y="110105"/>
                  <a:pt x="1438372" y="100794"/>
                </a:cubicBezTo>
                <a:lnTo>
                  <a:pt x="1443982" y="84288"/>
                </a:lnTo>
                <a:cubicBezTo>
                  <a:pt x="1447101" y="75107"/>
                  <a:pt x="1451449" y="67245"/>
                  <a:pt x="1457027" y="60701"/>
                </a:cubicBezTo>
                <a:cubicBezTo>
                  <a:pt x="1462604" y="54157"/>
                  <a:pt x="1469180" y="49176"/>
                  <a:pt x="1476756" y="45758"/>
                </a:cubicBezTo>
                <a:cubicBezTo>
                  <a:pt x="1484331" y="42339"/>
                  <a:pt x="1492612" y="40630"/>
                  <a:pt x="1501597" y="40630"/>
                </a:cubicBezTo>
                <a:close/>
                <a:moveTo>
                  <a:pt x="1226251" y="40630"/>
                </a:moveTo>
                <a:cubicBezTo>
                  <a:pt x="1234911" y="40630"/>
                  <a:pt x="1241582" y="42795"/>
                  <a:pt x="1246263" y="47125"/>
                </a:cubicBezTo>
                <a:cubicBezTo>
                  <a:pt x="1250945" y="51455"/>
                  <a:pt x="1253503" y="57722"/>
                  <a:pt x="1253938" y="65926"/>
                </a:cubicBezTo>
                <a:cubicBezTo>
                  <a:pt x="1254373" y="74130"/>
                  <a:pt x="1252621" y="84028"/>
                  <a:pt x="1248683" y="95618"/>
                </a:cubicBezTo>
                <a:lnTo>
                  <a:pt x="1246426" y="102259"/>
                </a:lnTo>
                <a:lnTo>
                  <a:pt x="1183691" y="102259"/>
                </a:lnTo>
                <a:lnTo>
                  <a:pt x="1182239" y="110036"/>
                </a:lnTo>
                <a:cubicBezTo>
                  <a:pt x="1182274" y="112974"/>
                  <a:pt x="1182974" y="115477"/>
                  <a:pt x="1184339" y="117544"/>
                </a:cubicBezTo>
                <a:cubicBezTo>
                  <a:pt x="1187069" y="121679"/>
                  <a:pt x="1192210" y="123746"/>
                  <a:pt x="1199763" y="123746"/>
                </a:cubicBezTo>
                <a:cubicBezTo>
                  <a:pt x="1203605" y="123746"/>
                  <a:pt x="1207641" y="123030"/>
                  <a:pt x="1211872" y="121597"/>
                </a:cubicBezTo>
                <a:cubicBezTo>
                  <a:pt x="1216102" y="120165"/>
                  <a:pt x="1220169" y="118114"/>
                  <a:pt x="1224070" y="115444"/>
                </a:cubicBezTo>
                <a:lnTo>
                  <a:pt x="1234428" y="129801"/>
                </a:lnTo>
                <a:cubicBezTo>
                  <a:pt x="1227647" y="134620"/>
                  <a:pt x="1220602" y="138347"/>
                  <a:pt x="1213292" y="140985"/>
                </a:cubicBezTo>
                <a:cubicBezTo>
                  <a:pt x="1205982" y="143622"/>
                  <a:pt x="1199071" y="144940"/>
                  <a:pt x="1192560" y="144940"/>
                </a:cubicBezTo>
                <a:cubicBezTo>
                  <a:pt x="1182989" y="144940"/>
                  <a:pt x="1175420" y="143166"/>
                  <a:pt x="1169855" y="139617"/>
                </a:cubicBezTo>
                <a:cubicBezTo>
                  <a:pt x="1164289" y="136069"/>
                  <a:pt x="1160872" y="130892"/>
                  <a:pt x="1159602" y="124088"/>
                </a:cubicBezTo>
                <a:cubicBezTo>
                  <a:pt x="1158333" y="117284"/>
                  <a:pt x="1159325" y="109096"/>
                  <a:pt x="1162579" y="99524"/>
                </a:cubicBezTo>
                <a:lnTo>
                  <a:pt x="1166461" y="88097"/>
                </a:lnTo>
                <a:cubicBezTo>
                  <a:pt x="1169870" y="78070"/>
                  <a:pt x="1174489" y="69508"/>
                  <a:pt x="1180319" y="62410"/>
                </a:cubicBezTo>
                <a:cubicBezTo>
                  <a:pt x="1186149" y="55313"/>
                  <a:pt x="1192967" y="49909"/>
                  <a:pt x="1200772" y="46197"/>
                </a:cubicBezTo>
                <a:cubicBezTo>
                  <a:pt x="1208577" y="42486"/>
                  <a:pt x="1217070" y="40630"/>
                  <a:pt x="1226251" y="40630"/>
                </a:cubicBezTo>
                <a:close/>
                <a:moveTo>
                  <a:pt x="1132173" y="40630"/>
                </a:moveTo>
                <a:cubicBezTo>
                  <a:pt x="1137578" y="40630"/>
                  <a:pt x="1142457" y="41265"/>
                  <a:pt x="1146811" y="42535"/>
                </a:cubicBezTo>
                <a:cubicBezTo>
                  <a:pt x="1151166" y="43804"/>
                  <a:pt x="1154838" y="45644"/>
                  <a:pt x="1157828" y="48053"/>
                </a:cubicBezTo>
                <a:cubicBezTo>
                  <a:pt x="1160818" y="50462"/>
                  <a:pt x="1162996" y="53392"/>
                  <a:pt x="1164363" y="56843"/>
                </a:cubicBezTo>
                <a:lnTo>
                  <a:pt x="1143495" y="71689"/>
                </a:lnTo>
                <a:cubicBezTo>
                  <a:pt x="1141778" y="68889"/>
                  <a:pt x="1139383" y="66740"/>
                  <a:pt x="1136311" y="65243"/>
                </a:cubicBezTo>
                <a:cubicBezTo>
                  <a:pt x="1133238" y="63745"/>
                  <a:pt x="1129748" y="62996"/>
                  <a:pt x="1125842" y="62996"/>
                </a:cubicBezTo>
                <a:cubicBezTo>
                  <a:pt x="1118614" y="62996"/>
                  <a:pt x="1112345" y="64966"/>
                  <a:pt x="1107034" y="68905"/>
                </a:cubicBezTo>
                <a:cubicBezTo>
                  <a:pt x="1101724" y="72844"/>
                  <a:pt x="1097840" y="78428"/>
                  <a:pt x="1095384" y="85655"/>
                </a:cubicBezTo>
                <a:lnTo>
                  <a:pt x="1090704" y="99427"/>
                </a:lnTo>
                <a:cubicBezTo>
                  <a:pt x="1088204" y="106784"/>
                  <a:pt x="1088254" y="112482"/>
                  <a:pt x="1090854" y="116519"/>
                </a:cubicBezTo>
                <a:cubicBezTo>
                  <a:pt x="1093454" y="120556"/>
                  <a:pt x="1098368" y="122574"/>
                  <a:pt x="1105595" y="122574"/>
                </a:cubicBezTo>
                <a:cubicBezTo>
                  <a:pt x="1109567" y="122574"/>
                  <a:pt x="1113620" y="121760"/>
                  <a:pt x="1117754" y="120132"/>
                </a:cubicBezTo>
                <a:cubicBezTo>
                  <a:pt x="1121888" y="118505"/>
                  <a:pt x="1125767" y="116193"/>
                  <a:pt x="1129390" y="113198"/>
                </a:cubicBezTo>
                <a:lnTo>
                  <a:pt x="1139834" y="129020"/>
                </a:lnTo>
                <a:cubicBezTo>
                  <a:pt x="1136079" y="132406"/>
                  <a:pt x="1131893" y="135287"/>
                  <a:pt x="1127276" y="137664"/>
                </a:cubicBezTo>
                <a:cubicBezTo>
                  <a:pt x="1122659" y="140040"/>
                  <a:pt x="1117764" y="141847"/>
                  <a:pt x="1112591" y="143084"/>
                </a:cubicBezTo>
                <a:cubicBezTo>
                  <a:pt x="1107417" y="144322"/>
                  <a:pt x="1102128" y="144940"/>
                  <a:pt x="1096724" y="144940"/>
                </a:cubicBezTo>
                <a:cubicBezTo>
                  <a:pt x="1087283" y="144940"/>
                  <a:pt x="1079817" y="143150"/>
                  <a:pt x="1074328" y="139568"/>
                </a:cubicBezTo>
                <a:cubicBezTo>
                  <a:pt x="1068838" y="135987"/>
                  <a:pt x="1065491" y="130794"/>
                  <a:pt x="1064288" y="123990"/>
                </a:cubicBezTo>
                <a:cubicBezTo>
                  <a:pt x="1063084" y="117186"/>
                  <a:pt x="1064109" y="108998"/>
                  <a:pt x="1067361" y="99427"/>
                </a:cubicBezTo>
                <a:lnTo>
                  <a:pt x="1072042" y="85655"/>
                </a:lnTo>
                <a:cubicBezTo>
                  <a:pt x="1075273" y="76149"/>
                  <a:pt x="1079792" y="68026"/>
                  <a:pt x="1085598" y="61287"/>
                </a:cubicBezTo>
                <a:cubicBezTo>
                  <a:pt x="1091404" y="54548"/>
                  <a:pt x="1098258" y="49420"/>
                  <a:pt x="1106159" y="45904"/>
                </a:cubicBezTo>
                <a:cubicBezTo>
                  <a:pt x="1114061" y="42388"/>
                  <a:pt x="1122732" y="40630"/>
                  <a:pt x="1132173" y="40630"/>
                </a:cubicBezTo>
                <a:close/>
                <a:moveTo>
                  <a:pt x="1022710" y="40630"/>
                </a:moveTo>
                <a:cubicBezTo>
                  <a:pt x="1031370" y="40630"/>
                  <a:pt x="1038257" y="42111"/>
                  <a:pt x="1043371" y="45074"/>
                </a:cubicBezTo>
                <a:cubicBezTo>
                  <a:pt x="1048485" y="48037"/>
                  <a:pt x="1051680" y="52334"/>
                  <a:pt x="1052956" y="57966"/>
                </a:cubicBezTo>
                <a:cubicBezTo>
                  <a:pt x="1054232" y="63599"/>
                  <a:pt x="1053520" y="70387"/>
                  <a:pt x="1050820" y="78330"/>
                </a:cubicBezTo>
                <a:lnTo>
                  <a:pt x="1028682" y="143475"/>
                </a:lnTo>
                <a:lnTo>
                  <a:pt x="1007097" y="143475"/>
                </a:lnTo>
                <a:lnTo>
                  <a:pt x="1010551" y="133312"/>
                </a:lnTo>
                <a:lnTo>
                  <a:pt x="1005030" y="138494"/>
                </a:lnTo>
                <a:cubicBezTo>
                  <a:pt x="1001533" y="140643"/>
                  <a:pt x="997648" y="142254"/>
                  <a:pt x="993376" y="143329"/>
                </a:cubicBezTo>
                <a:cubicBezTo>
                  <a:pt x="989104" y="144403"/>
                  <a:pt x="984657" y="144940"/>
                  <a:pt x="980034" y="144940"/>
                </a:cubicBezTo>
                <a:cubicBezTo>
                  <a:pt x="968379" y="144940"/>
                  <a:pt x="960533" y="142352"/>
                  <a:pt x="956497" y="137175"/>
                </a:cubicBezTo>
                <a:cubicBezTo>
                  <a:pt x="952461" y="131999"/>
                  <a:pt x="952236" y="124137"/>
                  <a:pt x="955821" y="113589"/>
                </a:cubicBezTo>
                <a:cubicBezTo>
                  <a:pt x="959228" y="103561"/>
                  <a:pt x="964714" y="96041"/>
                  <a:pt x="972278" y="91027"/>
                </a:cubicBezTo>
                <a:cubicBezTo>
                  <a:pt x="979842" y="86013"/>
                  <a:pt x="989485" y="83507"/>
                  <a:pt x="1001205" y="83507"/>
                </a:cubicBezTo>
                <a:lnTo>
                  <a:pt x="1027478" y="83507"/>
                </a:lnTo>
                <a:lnTo>
                  <a:pt x="1028938" y="79209"/>
                </a:lnTo>
                <a:cubicBezTo>
                  <a:pt x="1030863" y="73544"/>
                  <a:pt x="1030680" y="69149"/>
                  <a:pt x="1028389" y="66024"/>
                </a:cubicBezTo>
                <a:cubicBezTo>
                  <a:pt x="1026098" y="62899"/>
                  <a:pt x="1021892" y="61336"/>
                  <a:pt x="1015771" y="61336"/>
                </a:cubicBezTo>
                <a:cubicBezTo>
                  <a:pt x="1011864" y="61336"/>
                  <a:pt x="1007812" y="61954"/>
                  <a:pt x="1003615" y="63192"/>
                </a:cubicBezTo>
                <a:cubicBezTo>
                  <a:pt x="999418" y="64429"/>
                  <a:pt x="995479" y="66154"/>
                  <a:pt x="991797" y="68368"/>
                </a:cubicBezTo>
                <a:lnTo>
                  <a:pt x="980617" y="55280"/>
                </a:lnTo>
                <a:cubicBezTo>
                  <a:pt x="986160" y="50657"/>
                  <a:pt x="992592" y="47060"/>
                  <a:pt x="999912" y="44488"/>
                </a:cubicBezTo>
                <a:cubicBezTo>
                  <a:pt x="1007232" y="41916"/>
                  <a:pt x="1014832" y="40630"/>
                  <a:pt x="1022710" y="40630"/>
                </a:cubicBezTo>
                <a:close/>
                <a:moveTo>
                  <a:pt x="882421" y="40630"/>
                </a:moveTo>
                <a:cubicBezTo>
                  <a:pt x="886849" y="40630"/>
                  <a:pt x="890626" y="41298"/>
                  <a:pt x="893754" y="42632"/>
                </a:cubicBezTo>
                <a:cubicBezTo>
                  <a:pt x="896881" y="43967"/>
                  <a:pt x="899337" y="45937"/>
                  <a:pt x="901122" y="48541"/>
                </a:cubicBezTo>
                <a:lnTo>
                  <a:pt x="880190" y="68173"/>
                </a:lnTo>
                <a:cubicBezTo>
                  <a:pt x="879203" y="66480"/>
                  <a:pt x="877720" y="65194"/>
                  <a:pt x="875739" y="64315"/>
                </a:cubicBezTo>
                <a:cubicBezTo>
                  <a:pt x="873759" y="63436"/>
                  <a:pt x="871271" y="62996"/>
                  <a:pt x="868276" y="62996"/>
                </a:cubicBezTo>
                <a:cubicBezTo>
                  <a:pt x="862416" y="62996"/>
                  <a:pt x="857283" y="64738"/>
                  <a:pt x="852876" y="68222"/>
                </a:cubicBezTo>
                <a:cubicBezTo>
                  <a:pt x="848469" y="71705"/>
                  <a:pt x="845215" y="76540"/>
                  <a:pt x="843113" y="82725"/>
                </a:cubicBezTo>
                <a:lnTo>
                  <a:pt x="843114" y="82722"/>
                </a:lnTo>
                <a:lnTo>
                  <a:pt x="822467" y="143475"/>
                </a:lnTo>
                <a:lnTo>
                  <a:pt x="798147" y="143475"/>
                </a:lnTo>
                <a:lnTo>
                  <a:pt x="832601" y="42095"/>
                </a:lnTo>
                <a:lnTo>
                  <a:pt x="856921" y="42095"/>
                </a:lnTo>
                <a:lnTo>
                  <a:pt x="852010" y="56545"/>
                </a:lnTo>
                <a:lnTo>
                  <a:pt x="856732" y="51703"/>
                </a:lnTo>
                <a:cubicBezTo>
                  <a:pt x="859452" y="49351"/>
                  <a:pt x="862269" y="47337"/>
                  <a:pt x="865183" y="45660"/>
                </a:cubicBezTo>
                <a:cubicBezTo>
                  <a:pt x="871010" y="42307"/>
                  <a:pt x="876756" y="40630"/>
                  <a:pt x="882421" y="40630"/>
                </a:cubicBezTo>
                <a:close/>
                <a:moveTo>
                  <a:pt x="483301" y="40630"/>
                </a:moveTo>
                <a:cubicBezTo>
                  <a:pt x="491961" y="40630"/>
                  <a:pt x="498632" y="42795"/>
                  <a:pt x="503313" y="47125"/>
                </a:cubicBezTo>
                <a:cubicBezTo>
                  <a:pt x="507995" y="51455"/>
                  <a:pt x="510553" y="57722"/>
                  <a:pt x="510988" y="65926"/>
                </a:cubicBezTo>
                <a:cubicBezTo>
                  <a:pt x="511423" y="74130"/>
                  <a:pt x="509671" y="84028"/>
                  <a:pt x="505733" y="95618"/>
                </a:cubicBezTo>
                <a:lnTo>
                  <a:pt x="503476" y="102259"/>
                </a:lnTo>
                <a:lnTo>
                  <a:pt x="440741" y="102259"/>
                </a:lnTo>
                <a:lnTo>
                  <a:pt x="439289" y="110036"/>
                </a:lnTo>
                <a:cubicBezTo>
                  <a:pt x="439325" y="112974"/>
                  <a:pt x="440025" y="115477"/>
                  <a:pt x="441389" y="117544"/>
                </a:cubicBezTo>
                <a:cubicBezTo>
                  <a:pt x="444119" y="121679"/>
                  <a:pt x="449260" y="123746"/>
                  <a:pt x="456813" y="123746"/>
                </a:cubicBezTo>
                <a:cubicBezTo>
                  <a:pt x="460655" y="123746"/>
                  <a:pt x="464691" y="123030"/>
                  <a:pt x="468922" y="121597"/>
                </a:cubicBezTo>
                <a:cubicBezTo>
                  <a:pt x="473153" y="120165"/>
                  <a:pt x="477219" y="118114"/>
                  <a:pt x="481121" y="115444"/>
                </a:cubicBezTo>
                <a:lnTo>
                  <a:pt x="491478" y="129801"/>
                </a:lnTo>
                <a:cubicBezTo>
                  <a:pt x="484697" y="134620"/>
                  <a:pt x="477652" y="138347"/>
                  <a:pt x="470342" y="140985"/>
                </a:cubicBezTo>
                <a:cubicBezTo>
                  <a:pt x="463032" y="143622"/>
                  <a:pt x="456122" y="144940"/>
                  <a:pt x="449610" y="144940"/>
                </a:cubicBezTo>
                <a:cubicBezTo>
                  <a:pt x="440039" y="144940"/>
                  <a:pt x="432470" y="143166"/>
                  <a:pt x="426905" y="139617"/>
                </a:cubicBezTo>
                <a:cubicBezTo>
                  <a:pt x="421339" y="136069"/>
                  <a:pt x="417922" y="130892"/>
                  <a:pt x="416653" y="124088"/>
                </a:cubicBezTo>
                <a:cubicBezTo>
                  <a:pt x="415383" y="117284"/>
                  <a:pt x="416376" y="109096"/>
                  <a:pt x="419629" y="99524"/>
                </a:cubicBezTo>
                <a:lnTo>
                  <a:pt x="423511" y="88097"/>
                </a:lnTo>
                <a:cubicBezTo>
                  <a:pt x="426920" y="78070"/>
                  <a:pt x="431539" y="69508"/>
                  <a:pt x="437369" y="62410"/>
                </a:cubicBezTo>
                <a:cubicBezTo>
                  <a:pt x="443199" y="55313"/>
                  <a:pt x="450017" y="49909"/>
                  <a:pt x="457822" y="46197"/>
                </a:cubicBezTo>
                <a:cubicBezTo>
                  <a:pt x="465627" y="42486"/>
                  <a:pt x="474120" y="40630"/>
                  <a:pt x="483301" y="40630"/>
                </a:cubicBezTo>
                <a:close/>
                <a:moveTo>
                  <a:pt x="301396" y="40630"/>
                </a:moveTo>
                <a:cubicBezTo>
                  <a:pt x="305824" y="40630"/>
                  <a:pt x="309601" y="41298"/>
                  <a:pt x="312729" y="42632"/>
                </a:cubicBezTo>
                <a:cubicBezTo>
                  <a:pt x="315856" y="43967"/>
                  <a:pt x="318312" y="45937"/>
                  <a:pt x="320097" y="48541"/>
                </a:cubicBezTo>
                <a:lnTo>
                  <a:pt x="299165" y="68173"/>
                </a:lnTo>
                <a:cubicBezTo>
                  <a:pt x="298178" y="66480"/>
                  <a:pt x="296695" y="65194"/>
                  <a:pt x="294714" y="64315"/>
                </a:cubicBezTo>
                <a:cubicBezTo>
                  <a:pt x="292734" y="63436"/>
                  <a:pt x="290246" y="62996"/>
                  <a:pt x="287251" y="62996"/>
                </a:cubicBezTo>
                <a:cubicBezTo>
                  <a:pt x="281391" y="62996"/>
                  <a:pt x="276257" y="64738"/>
                  <a:pt x="271851" y="68222"/>
                </a:cubicBezTo>
                <a:cubicBezTo>
                  <a:pt x="267444" y="71705"/>
                  <a:pt x="264190" y="76540"/>
                  <a:pt x="262088" y="82725"/>
                </a:cubicBezTo>
                <a:lnTo>
                  <a:pt x="262089" y="82722"/>
                </a:lnTo>
                <a:lnTo>
                  <a:pt x="241441" y="143475"/>
                </a:lnTo>
                <a:lnTo>
                  <a:pt x="217122" y="143475"/>
                </a:lnTo>
                <a:lnTo>
                  <a:pt x="251576" y="42095"/>
                </a:lnTo>
                <a:lnTo>
                  <a:pt x="275896" y="42095"/>
                </a:lnTo>
                <a:lnTo>
                  <a:pt x="270985" y="56545"/>
                </a:lnTo>
                <a:lnTo>
                  <a:pt x="275707" y="51703"/>
                </a:lnTo>
                <a:cubicBezTo>
                  <a:pt x="278427" y="49351"/>
                  <a:pt x="281244" y="47337"/>
                  <a:pt x="284158" y="45660"/>
                </a:cubicBezTo>
                <a:cubicBezTo>
                  <a:pt x="289985" y="42307"/>
                  <a:pt x="295731" y="40630"/>
                  <a:pt x="301396" y="40630"/>
                </a:cubicBezTo>
                <a:close/>
                <a:moveTo>
                  <a:pt x="184510" y="40630"/>
                </a:moveTo>
                <a:cubicBezTo>
                  <a:pt x="193170" y="40630"/>
                  <a:pt x="200057" y="42111"/>
                  <a:pt x="205171" y="45074"/>
                </a:cubicBezTo>
                <a:cubicBezTo>
                  <a:pt x="210285" y="48037"/>
                  <a:pt x="213480" y="52334"/>
                  <a:pt x="214756" y="57966"/>
                </a:cubicBezTo>
                <a:cubicBezTo>
                  <a:pt x="216033" y="63599"/>
                  <a:pt x="215321" y="70387"/>
                  <a:pt x="212621" y="78330"/>
                </a:cubicBezTo>
                <a:lnTo>
                  <a:pt x="190482" y="143475"/>
                </a:lnTo>
                <a:lnTo>
                  <a:pt x="168897" y="143475"/>
                </a:lnTo>
                <a:lnTo>
                  <a:pt x="172351" y="133312"/>
                </a:lnTo>
                <a:lnTo>
                  <a:pt x="166830" y="138494"/>
                </a:lnTo>
                <a:cubicBezTo>
                  <a:pt x="163333" y="140643"/>
                  <a:pt x="159448" y="142254"/>
                  <a:pt x="155176" y="143329"/>
                </a:cubicBezTo>
                <a:cubicBezTo>
                  <a:pt x="150904" y="144403"/>
                  <a:pt x="146457" y="144940"/>
                  <a:pt x="141834" y="144940"/>
                </a:cubicBezTo>
                <a:cubicBezTo>
                  <a:pt x="130179" y="144940"/>
                  <a:pt x="122333" y="142352"/>
                  <a:pt x="118297" y="137175"/>
                </a:cubicBezTo>
                <a:cubicBezTo>
                  <a:pt x="114261" y="131999"/>
                  <a:pt x="114036" y="124137"/>
                  <a:pt x="117621" y="113589"/>
                </a:cubicBezTo>
                <a:cubicBezTo>
                  <a:pt x="121028" y="103561"/>
                  <a:pt x="126514" y="96041"/>
                  <a:pt x="134078" y="91027"/>
                </a:cubicBezTo>
                <a:cubicBezTo>
                  <a:pt x="141642" y="86013"/>
                  <a:pt x="151285" y="83507"/>
                  <a:pt x="163005" y="83507"/>
                </a:cubicBezTo>
                <a:lnTo>
                  <a:pt x="189278" y="83507"/>
                </a:lnTo>
                <a:lnTo>
                  <a:pt x="190738" y="79209"/>
                </a:lnTo>
                <a:cubicBezTo>
                  <a:pt x="192663" y="73544"/>
                  <a:pt x="192480" y="69149"/>
                  <a:pt x="190189" y="66024"/>
                </a:cubicBezTo>
                <a:cubicBezTo>
                  <a:pt x="187898" y="62899"/>
                  <a:pt x="183692" y="61336"/>
                  <a:pt x="177571" y="61336"/>
                </a:cubicBezTo>
                <a:cubicBezTo>
                  <a:pt x="173664" y="61336"/>
                  <a:pt x="169613" y="61954"/>
                  <a:pt x="165415" y="63192"/>
                </a:cubicBezTo>
                <a:cubicBezTo>
                  <a:pt x="161218" y="64429"/>
                  <a:pt x="157279" y="66154"/>
                  <a:pt x="153597" y="68368"/>
                </a:cubicBezTo>
                <a:lnTo>
                  <a:pt x="142417" y="55280"/>
                </a:lnTo>
                <a:cubicBezTo>
                  <a:pt x="147960" y="50657"/>
                  <a:pt x="154392" y="47060"/>
                  <a:pt x="161712" y="44488"/>
                </a:cubicBezTo>
                <a:cubicBezTo>
                  <a:pt x="169032" y="41916"/>
                  <a:pt x="176632" y="40630"/>
                  <a:pt x="184510" y="40630"/>
                </a:cubicBezTo>
                <a:close/>
                <a:moveTo>
                  <a:pt x="369020" y="40435"/>
                </a:moveTo>
                <a:cubicBezTo>
                  <a:pt x="374750" y="40435"/>
                  <a:pt x="379434" y="42030"/>
                  <a:pt x="383070" y="45221"/>
                </a:cubicBezTo>
                <a:cubicBezTo>
                  <a:pt x="384888" y="46816"/>
                  <a:pt x="386364" y="48737"/>
                  <a:pt x="387497" y="50983"/>
                </a:cubicBezTo>
                <a:lnTo>
                  <a:pt x="388895" y="55531"/>
                </a:lnTo>
                <a:lnTo>
                  <a:pt x="393460" y="42095"/>
                </a:lnTo>
                <a:lnTo>
                  <a:pt x="416803" y="42095"/>
                </a:lnTo>
                <a:lnTo>
                  <a:pt x="383378" y="140447"/>
                </a:lnTo>
                <a:cubicBezTo>
                  <a:pt x="380214" y="149758"/>
                  <a:pt x="375761" y="157735"/>
                  <a:pt x="370021" y="164376"/>
                </a:cubicBezTo>
                <a:cubicBezTo>
                  <a:pt x="364280" y="171018"/>
                  <a:pt x="357503" y="176064"/>
                  <a:pt x="349688" y="179515"/>
                </a:cubicBezTo>
                <a:cubicBezTo>
                  <a:pt x="341874" y="182966"/>
                  <a:pt x="333246" y="184691"/>
                  <a:pt x="323805" y="184691"/>
                </a:cubicBezTo>
                <a:cubicBezTo>
                  <a:pt x="315991" y="184691"/>
                  <a:pt x="309473" y="183275"/>
                  <a:pt x="304250" y="180443"/>
                </a:cubicBezTo>
                <a:cubicBezTo>
                  <a:pt x="299028" y="177610"/>
                  <a:pt x="295565" y="173622"/>
                  <a:pt x="293862" y="168478"/>
                </a:cubicBezTo>
                <a:lnTo>
                  <a:pt x="314465" y="154121"/>
                </a:lnTo>
                <a:cubicBezTo>
                  <a:pt x="315922" y="157116"/>
                  <a:pt x="318061" y="159444"/>
                  <a:pt x="320882" y="161104"/>
                </a:cubicBezTo>
                <a:cubicBezTo>
                  <a:pt x="323703" y="162765"/>
                  <a:pt x="326970" y="163595"/>
                  <a:pt x="330681" y="163595"/>
                </a:cubicBezTo>
                <a:cubicBezTo>
                  <a:pt x="337322" y="163595"/>
                  <a:pt x="343184" y="161772"/>
                  <a:pt x="348264" y="158125"/>
                </a:cubicBezTo>
                <a:cubicBezTo>
                  <a:pt x="353345" y="154479"/>
                  <a:pt x="356993" y="149400"/>
                  <a:pt x="359206" y="142889"/>
                </a:cubicBezTo>
                <a:lnTo>
                  <a:pt x="363811" y="129340"/>
                </a:lnTo>
                <a:lnTo>
                  <a:pt x="351751" y="140252"/>
                </a:lnTo>
                <a:cubicBezTo>
                  <a:pt x="346207" y="143443"/>
                  <a:pt x="340276" y="145038"/>
                  <a:pt x="333961" y="145038"/>
                </a:cubicBezTo>
                <a:cubicBezTo>
                  <a:pt x="326668" y="145038"/>
                  <a:pt x="320998" y="143377"/>
                  <a:pt x="316950" y="140057"/>
                </a:cubicBezTo>
                <a:cubicBezTo>
                  <a:pt x="312903" y="136736"/>
                  <a:pt x="310612" y="131885"/>
                  <a:pt x="310078" y="125504"/>
                </a:cubicBezTo>
                <a:cubicBezTo>
                  <a:pt x="309545" y="119123"/>
                  <a:pt x="310793" y="111472"/>
                  <a:pt x="313824" y="102552"/>
                </a:cubicBezTo>
                <a:lnTo>
                  <a:pt x="320397" y="83214"/>
                </a:lnTo>
                <a:cubicBezTo>
                  <a:pt x="323450" y="74228"/>
                  <a:pt x="327401" y="66529"/>
                  <a:pt x="332251" y="60115"/>
                </a:cubicBezTo>
                <a:cubicBezTo>
                  <a:pt x="337100" y="53701"/>
                  <a:pt x="342650" y="48818"/>
                  <a:pt x="348901" y="45465"/>
                </a:cubicBezTo>
                <a:cubicBezTo>
                  <a:pt x="355152" y="42111"/>
                  <a:pt x="361858" y="40435"/>
                  <a:pt x="369020" y="40435"/>
                </a:cubicBezTo>
                <a:close/>
                <a:moveTo>
                  <a:pt x="2245436" y="12599"/>
                </a:moveTo>
                <a:lnTo>
                  <a:pt x="2268779" y="12599"/>
                </a:lnTo>
                <a:lnTo>
                  <a:pt x="2258755" y="42095"/>
                </a:lnTo>
                <a:lnTo>
                  <a:pt x="2272625" y="42095"/>
                </a:lnTo>
                <a:lnTo>
                  <a:pt x="2265687" y="62508"/>
                </a:lnTo>
                <a:lnTo>
                  <a:pt x="2251818" y="62508"/>
                </a:lnTo>
                <a:lnTo>
                  <a:pt x="2234358" y="113882"/>
                </a:lnTo>
                <a:cubicBezTo>
                  <a:pt x="2233518" y="116356"/>
                  <a:pt x="2233359" y="118260"/>
                  <a:pt x="2233882" y="119595"/>
                </a:cubicBezTo>
                <a:cubicBezTo>
                  <a:pt x="2234405" y="120930"/>
                  <a:pt x="2235611" y="121597"/>
                  <a:pt x="2237499" y="121597"/>
                </a:cubicBezTo>
                <a:lnTo>
                  <a:pt x="2245606" y="121597"/>
                </a:lnTo>
                <a:lnTo>
                  <a:pt x="2238004" y="143963"/>
                </a:lnTo>
                <a:lnTo>
                  <a:pt x="2225503" y="143963"/>
                </a:lnTo>
                <a:cubicBezTo>
                  <a:pt x="2216973" y="143963"/>
                  <a:pt x="2211491" y="141701"/>
                  <a:pt x="2209058" y="137175"/>
                </a:cubicBezTo>
                <a:cubicBezTo>
                  <a:pt x="2206624" y="132650"/>
                  <a:pt x="2206912" y="125960"/>
                  <a:pt x="2209921" y="117105"/>
                </a:cubicBezTo>
                <a:lnTo>
                  <a:pt x="2228475" y="62508"/>
                </a:lnTo>
                <a:lnTo>
                  <a:pt x="2218025" y="62508"/>
                </a:lnTo>
                <a:lnTo>
                  <a:pt x="2224962" y="42095"/>
                </a:lnTo>
                <a:lnTo>
                  <a:pt x="2235412" y="42095"/>
                </a:lnTo>
                <a:close/>
                <a:moveTo>
                  <a:pt x="1959686" y="12599"/>
                </a:moveTo>
                <a:lnTo>
                  <a:pt x="1983029" y="12599"/>
                </a:lnTo>
                <a:lnTo>
                  <a:pt x="1973005" y="42095"/>
                </a:lnTo>
                <a:lnTo>
                  <a:pt x="1986875" y="42095"/>
                </a:lnTo>
                <a:lnTo>
                  <a:pt x="1979937" y="62508"/>
                </a:lnTo>
                <a:lnTo>
                  <a:pt x="1966068" y="62508"/>
                </a:lnTo>
                <a:lnTo>
                  <a:pt x="1948608" y="113882"/>
                </a:lnTo>
                <a:cubicBezTo>
                  <a:pt x="1947768" y="116356"/>
                  <a:pt x="1947609" y="118260"/>
                  <a:pt x="1948132" y="119595"/>
                </a:cubicBezTo>
                <a:cubicBezTo>
                  <a:pt x="1948655" y="120930"/>
                  <a:pt x="1949861" y="121597"/>
                  <a:pt x="1951749" y="121597"/>
                </a:cubicBezTo>
                <a:lnTo>
                  <a:pt x="1959856" y="121597"/>
                </a:lnTo>
                <a:lnTo>
                  <a:pt x="1952254" y="143963"/>
                </a:lnTo>
                <a:lnTo>
                  <a:pt x="1939753" y="143963"/>
                </a:lnTo>
                <a:cubicBezTo>
                  <a:pt x="1931223" y="143963"/>
                  <a:pt x="1925741" y="141701"/>
                  <a:pt x="1923308" y="137175"/>
                </a:cubicBezTo>
                <a:cubicBezTo>
                  <a:pt x="1920874" y="132650"/>
                  <a:pt x="1921162" y="125960"/>
                  <a:pt x="1924171" y="117105"/>
                </a:cubicBezTo>
                <a:lnTo>
                  <a:pt x="1942725" y="62508"/>
                </a:lnTo>
                <a:lnTo>
                  <a:pt x="1932275" y="62508"/>
                </a:lnTo>
                <a:lnTo>
                  <a:pt x="1939212" y="42095"/>
                </a:lnTo>
                <a:lnTo>
                  <a:pt x="1949662" y="42095"/>
                </a:lnTo>
                <a:close/>
                <a:moveTo>
                  <a:pt x="1751284" y="1465"/>
                </a:moveTo>
                <a:lnTo>
                  <a:pt x="1774627" y="1465"/>
                </a:lnTo>
                <a:lnTo>
                  <a:pt x="1756096" y="55991"/>
                </a:lnTo>
                <a:lnTo>
                  <a:pt x="1760689" y="51313"/>
                </a:lnTo>
                <a:cubicBezTo>
                  <a:pt x="1763371" y="49026"/>
                  <a:pt x="1766158" y="47076"/>
                  <a:pt x="1769050" y="45465"/>
                </a:cubicBezTo>
                <a:cubicBezTo>
                  <a:pt x="1774833" y="42242"/>
                  <a:pt x="1780590" y="40630"/>
                  <a:pt x="1786319" y="40630"/>
                </a:cubicBezTo>
                <a:cubicBezTo>
                  <a:pt x="1793482" y="40630"/>
                  <a:pt x="1799054" y="42291"/>
                  <a:pt x="1803037" y="45611"/>
                </a:cubicBezTo>
                <a:cubicBezTo>
                  <a:pt x="1807019" y="48932"/>
                  <a:pt x="1809256" y="53799"/>
                  <a:pt x="1809746" y="60213"/>
                </a:cubicBezTo>
                <a:cubicBezTo>
                  <a:pt x="1810236" y="66626"/>
                  <a:pt x="1808943" y="74358"/>
                  <a:pt x="1805867" y="83409"/>
                </a:cubicBezTo>
                <a:lnTo>
                  <a:pt x="1799361" y="102552"/>
                </a:lnTo>
                <a:cubicBezTo>
                  <a:pt x="1796330" y="111472"/>
                  <a:pt x="1792391" y="119091"/>
                  <a:pt x="1787542" y="125406"/>
                </a:cubicBezTo>
                <a:cubicBezTo>
                  <a:pt x="1782693" y="131722"/>
                  <a:pt x="1777110" y="136557"/>
                  <a:pt x="1770795" y="139910"/>
                </a:cubicBezTo>
                <a:cubicBezTo>
                  <a:pt x="1764479" y="143263"/>
                  <a:pt x="1757674" y="144940"/>
                  <a:pt x="1750382" y="144940"/>
                </a:cubicBezTo>
                <a:cubicBezTo>
                  <a:pt x="1744261" y="144940"/>
                  <a:pt x="1739469" y="143426"/>
                  <a:pt x="1736006" y="140399"/>
                </a:cubicBezTo>
                <a:cubicBezTo>
                  <a:pt x="1734274" y="138885"/>
                  <a:pt x="1732941" y="137057"/>
                  <a:pt x="1732008" y="134917"/>
                </a:cubicBezTo>
                <a:lnTo>
                  <a:pt x="1730941" y="130009"/>
                </a:lnTo>
                <a:lnTo>
                  <a:pt x="1726365" y="143475"/>
                </a:lnTo>
                <a:lnTo>
                  <a:pt x="1703022" y="143475"/>
                </a:lnTo>
                <a:close/>
                <a:moveTo>
                  <a:pt x="960360" y="1465"/>
                </a:moveTo>
                <a:lnTo>
                  <a:pt x="976964" y="1465"/>
                </a:lnTo>
                <a:lnTo>
                  <a:pt x="969693" y="22855"/>
                </a:lnTo>
                <a:lnTo>
                  <a:pt x="956899" y="22855"/>
                </a:lnTo>
                <a:cubicBezTo>
                  <a:pt x="955011" y="22855"/>
                  <a:pt x="953335" y="23571"/>
                  <a:pt x="951871" y="25003"/>
                </a:cubicBezTo>
                <a:cubicBezTo>
                  <a:pt x="950408" y="26436"/>
                  <a:pt x="949289" y="28291"/>
                  <a:pt x="948515" y="30570"/>
                </a:cubicBezTo>
                <a:lnTo>
                  <a:pt x="944598" y="42095"/>
                </a:lnTo>
                <a:lnTo>
                  <a:pt x="963156" y="42095"/>
                </a:lnTo>
                <a:lnTo>
                  <a:pt x="956385" y="62020"/>
                </a:lnTo>
                <a:lnTo>
                  <a:pt x="937827" y="62020"/>
                </a:lnTo>
                <a:lnTo>
                  <a:pt x="910145" y="143475"/>
                </a:lnTo>
                <a:lnTo>
                  <a:pt x="886802" y="143475"/>
                </a:lnTo>
                <a:lnTo>
                  <a:pt x="914484" y="62020"/>
                </a:lnTo>
                <a:lnTo>
                  <a:pt x="903741" y="62020"/>
                </a:lnTo>
                <a:lnTo>
                  <a:pt x="910512" y="42095"/>
                </a:lnTo>
                <a:lnTo>
                  <a:pt x="921255" y="42095"/>
                </a:lnTo>
                <a:lnTo>
                  <a:pt x="925935" y="28324"/>
                </a:lnTo>
                <a:cubicBezTo>
                  <a:pt x="928989" y="19338"/>
                  <a:pt x="933342" y="12616"/>
                  <a:pt x="938992" y="8155"/>
                </a:cubicBezTo>
                <a:cubicBezTo>
                  <a:pt x="944643" y="3695"/>
                  <a:pt x="951765" y="1465"/>
                  <a:pt x="960360" y="1465"/>
                </a:cubicBezTo>
                <a:close/>
                <a:moveTo>
                  <a:pt x="48262" y="1465"/>
                </a:moveTo>
                <a:lnTo>
                  <a:pt x="71605" y="1465"/>
                </a:lnTo>
                <a:lnTo>
                  <a:pt x="30944" y="121109"/>
                </a:lnTo>
                <a:lnTo>
                  <a:pt x="100777" y="121109"/>
                </a:lnTo>
                <a:lnTo>
                  <a:pt x="93176" y="143475"/>
                </a:lnTo>
                <a:lnTo>
                  <a:pt x="23343" y="143475"/>
                </a:lnTo>
                <a:lnTo>
                  <a:pt x="10939" y="143475"/>
                </a:lnTo>
                <a:lnTo>
                  <a:pt x="0" y="143475"/>
                </a:lnTo>
                <a:close/>
                <a:moveTo>
                  <a:pt x="1401152" y="0"/>
                </a:moveTo>
                <a:cubicBezTo>
                  <a:pt x="1409681" y="0"/>
                  <a:pt x="1416794" y="1823"/>
                  <a:pt x="1422489" y="5470"/>
                </a:cubicBezTo>
                <a:cubicBezTo>
                  <a:pt x="1428184" y="9116"/>
                  <a:pt x="1432160" y="14374"/>
                  <a:pt x="1434416" y="21243"/>
                </a:cubicBezTo>
                <a:cubicBezTo>
                  <a:pt x="1436672" y="28112"/>
                  <a:pt x="1437053" y="36235"/>
                  <a:pt x="1435560" y="45611"/>
                </a:cubicBezTo>
                <a:lnTo>
                  <a:pt x="1411533" y="45611"/>
                </a:lnTo>
                <a:cubicBezTo>
                  <a:pt x="1411910" y="41053"/>
                  <a:pt x="1411409" y="37065"/>
                  <a:pt x="1410032" y="33647"/>
                </a:cubicBezTo>
                <a:cubicBezTo>
                  <a:pt x="1408654" y="30228"/>
                  <a:pt x="1406534" y="27608"/>
                  <a:pt x="1403670" y="25785"/>
                </a:cubicBezTo>
                <a:cubicBezTo>
                  <a:pt x="1400806" y="23961"/>
                  <a:pt x="1397355" y="23050"/>
                  <a:pt x="1393318" y="23050"/>
                </a:cubicBezTo>
                <a:cubicBezTo>
                  <a:pt x="1387914" y="23050"/>
                  <a:pt x="1382827" y="24271"/>
                  <a:pt x="1378058" y="26712"/>
                </a:cubicBezTo>
                <a:cubicBezTo>
                  <a:pt x="1373289" y="29154"/>
                  <a:pt x="1369083" y="32621"/>
                  <a:pt x="1365440" y="37114"/>
                </a:cubicBezTo>
                <a:cubicBezTo>
                  <a:pt x="1361797" y="41607"/>
                  <a:pt x="1358935" y="46914"/>
                  <a:pt x="1356856" y="53034"/>
                </a:cubicBezTo>
                <a:lnTo>
                  <a:pt x="1343611" y="92004"/>
                </a:lnTo>
                <a:cubicBezTo>
                  <a:pt x="1341554" y="98059"/>
                  <a:pt x="1340820" y="103333"/>
                  <a:pt x="1341409" y="107826"/>
                </a:cubicBezTo>
                <a:cubicBezTo>
                  <a:pt x="1341998" y="112319"/>
                  <a:pt x="1343853" y="115770"/>
                  <a:pt x="1346974" y="118179"/>
                </a:cubicBezTo>
                <a:cubicBezTo>
                  <a:pt x="1350095" y="120588"/>
                  <a:pt x="1354357" y="121793"/>
                  <a:pt x="1359761" y="121793"/>
                </a:cubicBezTo>
                <a:cubicBezTo>
                  <a:pt x="1363864" y="121793"/>
                  <a:pt x="1367949" y="120930"/>
                  <a:pt x="1372019" y="119204"/>
                </a:cubicBezTo>
                <a:cubicBezTo>
                  <a:pt x="1376089" y="117479"/>
                  <a:pt x="1379968" y="114923"/>
                  <a:pt x="1383658" y="111537"/>
                </a:cubicBezTo>
                <a:cubicBezTo>
                  <a:pt x="1387348" y="108152"/>
                  <a:pt x="1390554" y="104082"/>
                  <a:pt x="1393277" y="99329"/>
                </a:cubicBezTo>
                <a:lnTo>
                  <a:pt x="1417303" y="99329"/>
                </a:lnTo>
                <a:cubicBezTo>
                  <a:pt x="1412424" y="108705"/>
                  <a:pt x="1406511" y="116812"/>
                  <a:pt x="1399565" y="123648"/>
                </a:cubicBezTo>
                <a:cubicBezTo>
                  <a:pt x="1392619" y="130485"/>
                  <a:pt x="1385070" y="135743"/>
                  <a:pt x="1376918" y="139422"/>
                </a:cubicBezTo>
                <a:cubicBezTo>
                  <a:pt x="1368765" y="143101"/>
                  <a:pt x="1360424" y="144940"/>
                  <a:pt x="1351895" y="144940"/>
                </a:cubicBezTo>
                <a:cubicBezTo>
                  <a:pt x="1341607" y="144940"/>
                  <a:pt x="1333395" y="142808"/>
                  <a:pt x="1327258" y="138543"/>
                </a:cubicBezTo>
                <a:cubicBezTo>
                  <a:pt x="1321122" y="134278"/>
                  <a:pt x="1317369" y="128174"/>
                  <a:pt x="1315999" y="120230"/>
                </a:cubicBezTo>
                <a:cubicBezTo>
                  <a:pt x="1314629" y="112286"/>
                  <a:pt x="1315792" y="102878"/>
                  <a:pt x="1319487" y="92004"/>
                </a:cubicBezTo>
                <a:lnTo>
                  <a:pt x="1332732" y="53034"/>
                </a:lnTo>
                <a:cubicBezTo>
                  <a:pt x="1336427" y="42160"/>
                  <a:pt x="1341665" y="32735"/>
                  <a:pt x="1348445" y="24759"/>
                </a:cubicBezTo>
                <a:cubicBezTo>
                  <a:pt x="1355225" y="16783"/>
                  <a:pt x="1363133" y="10662"/>
                  <a:pt x="1372168" y="6397"/>
                </a:cubicBezTo>
                <a:cubicBezTo>
                  <a:pt x="1381203" y="2133"/>
                  <a:pt x="1390864" y="0"/>
                  <a:pt x="1401152" y="0"/>
                </a:cubicBezTo>
                <a:close/>
                <a:moveTo>
                  <a:pt x="660057" y="0"/>
                </a:moveTo>
                <a:cubicBezTo>
                  <a:pt x="665136" y="0"/>
                  <a:pt x="670038" y="570"/>
                  <a:pt x="674762" y="1709"/>
                </a:cubicBezTo>
                <a:cubicBezTo>
                  <a:pt x="679486" y="2849"/>
                  <a:pt x="683952" y="4509"/>
                  <a:pt x="688159" y="6690"/>
                </a:cubicBezTo>
                <a:cubicBezTo>
                  <a:pt x="692365" y="8872"/>
                  <a:pt x="696195" y="11590"/>
                  <a:pt x="699647" y="14846"/>
                </a:cubicBezTo>
                <a:lnTo>
                  <a:pt x="681778" y="34086"/>
                </a:lnTo>
                <a:cubicBezTo>
                  <a:pt x="677701" y="30180"/>
                  <a:pt x="673174" y="27217"/>
                  <a:pt x="668195" y="25199"/>
                </a:cubicBezTo>
                <a:cubicBezTo>
                  <a:pt x="663217" y="23180"/>
                  <a:pt x="657993" y="22171"/>
                  <a:pt x="652523" y="22171"/>
                </a:cubicBezTo>
                <a:cubicBezTo>
                  <a:pt x="643603" y="22171"/>
                  <a:pt x="636110" y="23815"/>
                  <a:pt x="630043" y="27103"/>
                </a:cubicBezTo>
                <a:cubicBezTo>
                  <a:pt x="623977" y="30391"/>
                  <a:pt x="619926" y="35031"/>
                  <a:pt x="617891" y="41021"/>
                </a:cubicBezTo>
                <a:lnTo>
                  <a:pt x="617857" y="41119"/>
                </a:lnTo>
                <a:cubicBezTo>
                  <a:pt x="616330" y="45611"/>
                  <a:pt x="616415" y="49144"/>
                  <a:pt x="618113" y="51716"/>
                </a:cubicBezTo>
                <a:cubicBezTo>
                  <a:pt x="619811" y="54287"/>
                  <a:pt x="622339" y="56192"/>
                  <a:pt x="625695" y="57429"/>
                </a:cubicBezTo>
                <a:cubicBezTo>
                  <a:pt x="629051" y="58666"/>
                  <a:pt x="633927" y="59936"/>
                  <a:pt x="640321" y="61238"/>
                </a:cubicBezTo>
                <a:cubicBezTo>
                  <a:pt x="640559" y="61303"/>
                  <a:pt x="640786" y="61352"/>
                  <a:pt x="641003" y="61385"/>
                </a:cubicBezTo>
                <a:cubicBezTo>
                  <a:pt x="641220" y="61417"/>
                  <a:pt x="641447" y="61466"/>
                  <a:pt x="641685" y="61531"/>
                </a:cubicBezTo>
                <a:cubicBezTo>
                  <a:pt x="642054" y="61596"/>
                  <a:pt x="642401" y="61678"/>
                  <a:pt x="642726" y="61775"/>
                </a:cubicBezTo>
                <a:cubicBezTo>
                  <a:pt x="643050" y="61873"/>
                  <a:pt x="643397" y="61954"/>
                  <a:pt x="643767" y="62020"/>
                </a:cubicBezTo>
                <a:cubicBezTo>
                  <a:pt x="651959" y="63778"/>
                  <a:pt x="658586" y="65877"/>
                  <a:pt x="663649" y="68319"/>
                </a:cubicBezTo>
                <a:cubicBezTo>
                  <a:pt x="668712" y="70761"/>
                  <a:pt x="672284" y="74716"/>
                  <a:pt x="674364" y="80186"/>
                </a:cubicBezTo>
                <a:cubicBezTo>
                  <a:pt x="676445" y="85655"/>
                  <a:pt x="675870" y="93143"/>
                  <a:pt x="672640" y="102650"/>
                </a:cubicBezTo>
                <a:lnTo>
                  <a:pt x="672573" y="102845"/>
                </a:lnTo>
                <a:cubicBezTo>
                  <a:pt x="669563" y="111700"/>
                  <a:pt x="664907" y="119270"/>
                  <a:pt x="658605" y="125553"/>
                </a:cubicBezTo>
                <a:cubicBezTo>
                  <a:pt x="652302" y="131836"/>
                  <a:pt x="644615" y="136638"/>
                  <a:pt x="635543" y="139959"/>
                </a:cubicBezTo>
                <a:cubicBezTo>
                  <a:pt x="626471" y="143280"/>
                  <a:pt x="616335" y="144940"/>
                  <a:pt x="605136" y="144940"/>
                </a:cubicBezTo>
                <a:cubicBezTo>
                  <a:pt x="598364" y="144940"/>
                  <a:pt x="592047" y="144273"/>
                  <a:pt x="586185" y="142938"/>
                </a:cubicBezTo>
                <a:cubicBezTo>
                  <a:pt x="580323" y="141603"/>
                  <a:pt x="575089" y="139617"/>
                  <a:pt x="570482" y="136980"/>
                </a:cubicBezTo>
                <a:cubicBezTo>
                  <a:pt x="565876" y="134343"/>
                  <a:pt x="561936" y="131136"/>
                  <a:pt x="558662" y="127360"/>
                </a:cubicBezTo>
                <a:lnTo>
                  <a:pt x="577405" y="108705"/>
                </a:lnTo>
                <a:cubicBezTo>
                  <a:pt x="581326" y="113263"/>
                  <a:pt x="586296" y="116746"/>
                  <a:pt x="592314" y="119156"/>
                </a:cubicBezTo>
                <a:cubicBezTo>
                  <a:pt x="598332" y="121565"/>
                  <a:pt x="605117" y="122769"/>
                  <a:pt x="612670" y="122769"/>
                </a:cubicBezTo>
                <a:cubicBezTo>
                  <a:pt x="622176" y="122769"/>
                  <a:pt x="630126" y="121076"/>
                  <a:pt x="636518" y="117691"/>
                </a:cubicBezTo>
                <a:cubicBezTo>
                  <a:pt x="642910" y="114305"/>
                  <a:pt x="647157" y="109519"/>
                  <a:pt x="649259" y="103333"/>
                </a:cubicBezTo>
                <a:lnTo>
                  <a:pt x="649292" y="103236"/>
                </a:lnTo>
                <a:cubicBezTo>
                  <a:pt x="650775" y="98873"/>
                  <a:pt x="650781" y="95406"/>
                  <a:pt x="649312" y="92834"/>
                </a:cubicBezTo>
                <a:cubicBezTo>
                  <a:pt x="647842" y="90262"/>
                  <a:pt x="645423" y="88374"/>
                  <a:pt x="642056" y="87169"/>
                </a:cubicBezTo>
                <a:cubicBezTo>
                  <a:pt x="638688" y="85965"/>
                  <a:pt x="634219" y="84841"/>
                  <a:pt x="628648" y="83800"/>
                </a:cubicBezTo>
                <a:cubicBezTo>
                  <a:pt x="628475" y="83735"/>
                  <a:pt x="628291" y="83702"/>
                  <a:pt x="628095" y="83702"/>
                </a:cubicBezTo>
                <a:cubicBezTo>
                  <a:pt x="627900" y="83702"/>
                  <a:pt x="627716" y="83669"/>
                  <a:pt x="627543" y="83604"/>
                </a:cubicBezTo>
                <a:lnTo>
                  <a:pt x="625884" y="83311"/>
                </a:lnTo>
                <a:cubicBezTo>
                  <a:pt x="616909" y="81749"/>
                  <a:pt x="609726" y="79893"/>
                  <a:pt x="604336" y="77744"/>
                </a:cubicBezTo>
                <a:cubicBezTo>
                  <a:pt x="598946" y="75596"/>
                  <a:pt x="595042" y="71754"/>
                  <a:pt x="592626" y="66219"/>
                </a:cubicBezTo>
                <a:cubicBezTo>
                  <a:pt x="590209" y="60685"/>
                  <a:pt x="590727" y="52839"/>
                  <a:pt x="594178" y="42681"/>
                </a:cubicBezTo>
                <a:lnTo>
                  <a:pt x="594212" y="42584"/>
                </a:lnTo>
                <a:cubicBezTo>
                  <a:pt x="597265" y="33598"/>
                  <a:pt x="601895" y="25915"/>
                  <a:pt x="608100" y="19534"/>
                </a:cubicBezTo>
                <a:cubicBezTo>
                  <a:pt x="614306" y="13153"/>
                  <a:pt x="621814" y="8302"/>
                  <a:pt x="630626" y="4981"/>
                </a:cubicBezTo>
                <a:cubicBezTo>
                  <a:pt x="639438" y="1660"/>
                  <a:pt x="649249" y="0"/>
                  <a:pt x="660057" y="0"/>
                </a:cubicBezTo>
                <a:close/>
              </a:path>
            </a:pathLst>
          </a:custGeom>
        </p:spPr>
      </p:pic>
      <p:sp>
        <p:nvSpPr>
          <p:cNvPr id="27" name="TextBox 26">
            <a:extLst>
              <a:ext uri="{FF2B5EF4-FFF2-40B4-BE49-F238E27FC236}">
                <a16:creationId xmlns:a16="http://schemas.microsoft.com/office/drawing/2014/main" id="{7BB13C85-A330-452D-9AAC-522D1603B37C}"/>
              </a:ext>
            </a:extLst>
          </p:cNvPr>
          <p:cNvSpPr txBox="1"/>
          <p:nvPr userDrawn="1"/>
        </p:nvSpPr>
        <p:spPr>
          <a:xfrm>
            <a:off x="91836" y="5625750"/>
            <a:ext cx="8923866" cy="1169551"/>
          </a:xfrm>
          <a:prstGeom prst="rect">
            <a:avLst/>
          </a:prstGeom>
          <a:solidFill>
            <a:schemeClr val="bg1"/>
          </a:solidFill>
          <a:ln w="15875">
            <a:solidFill>
              <a:schemeClr val="tx1"/>
            </a:solidFill>
          </a:ln>
        </p:spPr>
        <p:txBody>
          <a:bodyPr wrap="square" rtlCol="0">
            <a:spAutoFit/>
          </a:bodyPr>
          <a:lstStyle/>
          <a:p>
            <a:r>
              <a:rPr lang="en-US" sz="1000" b="1" kern="1200">
                <a:solidFill>
                  <a:schemeClr val="tx1"/>
                </a:solidFill>
                <a:effectLst/>
                <a:latin typeface="+mn-lt"/>
                <a:ea typeface="+mn-ea"/>
                <a:cs typeface="+mn-cs"/>
              </a:rPr>
              <a:t>DISTRIBUTION STATEMENT E:  </a:t>
            </a:r>
            <a:r>
              <a:rPr lang="en-US" sz="1000" b="0" kern="1200">
                <a:solidFill>
                  <a:schemeClr val="tx1"/>
                </a:solidFill>
                <a:effectLst/>
                <a:latin typeface="+mn-lt"/>
                <a:ea typeface="+mn-ea"/>
                <a:cs typeface="+mn-cs"/>
              </a:rPr>
              <a:t>Distribution authorized to DoD components only; Critical Technology; 07 January 2019; Releasable to FSC support contractors who have signed FSC NDA on file; Other requests shall be referred to Naval Sea Systems Command, 1333 Isaac Hull Ave, SE, Washington Navy Yard, DC, 20376.</a:t>
            </a:r>
          </a:p>
          <a:p>
            <a:r>
              <a:rPr lang="en-US" sz="1000" b="1" kern="1200">
                <a:solidFill>
                  <a:schemeClr val="tx1"/>
                </a:solidFill>
                <a:effectLst/>
                <a:latin typeface="+mn-lt"/>
                <a:ea typeface="+mn-ea"/>
                <a:cs typeface="+mn-cs"/>
              </a:rPr>
              <a:t>WARNING:</a:t>
            </a:r>
            <a:r>
              <a:rPr lang="en-US" sz="1000" b="0" kern="1200">
                <a:solidFill>
                  <a:schemeClr val="tx1"/>
                </a:solidFill>
                <a:effectLst/>
                <a:latin typeface="+mn-lt"/>
                <a:ea typeface="+mn-ea"/>
                <a:cs typeface="+mn-cs"/>
              </a:rPr>
              <a:t> This document contains technical data whose export is restricted by the Arms Export Control Act (Title 22, U.S.C., Sec 2751, et seq.) or the Export Administration Act of 1979 (Title 50, U.S.C., App. 2401 et seq.), as amended.  Violations of these export laws are subject to severe criminal penalties. Disseminate in accordance with provisions of DoD Directive 5230.25.</a:t>
            </a:r>
          </a:p>
          <a:p>
            <a:r>
              <a:rPr lang="en-US" sz="1000" b="1" kern="1200">
                <a:solidFill>
                  <a:schemeClr val="tx1"/>
                </a:solidFill>
                <a:effectLst/>
                <a:latin typeface="+mn-lt"/>
                <a:ea typeface="+mn-ea"/>
                <a:cs typeface="+mn-cs"/>
              </a:rPr>
              <a:t>DESTRUCTION NOTICE:</a:t>
            </a:r>
            <a:r>
              <a:rPr lang="en-US" sz="1000" b="0" kern="1200">
                <a:solidFill>
                  <a:schemeClr val="tx1"/>
                </a:solidFill>
                <a:effectLst/>
                <a:latin typeface="+mn-lt"/>
                <a:ea typeface="+mn-ea"/>
                <a:cs typeface="+mn-cs"/>
              </a:rPr>
              <a:t> For unclassified, limited documents, destroy by any method that will prevent disclosure of contents or reconstruction of the document. For classified documents, destroy in accordance with [insert organization instruction] or DoD 5220.22-M.</a:t>
            </a:r>
          </a:p>
        </p:txBody>
      </p:sp>
      <p:sp>
        <p:nvSpPr>
          <p:cNvPr id="29" name="TextBox 28">
            <a:extLst>
              <a:ext uri="{FF2B5EF4-FFF2-40B4-BE49-F238E27FC236}">
                <a16:creationId xmlns:a16="http://schemas.microsoft.com/office/drawing/2014/main" id="{7B42B801-BFA9-4AE1-8036-0994E2F05138}"/>
              </a:ext>
            </a:extLst>
          </p:cNvPr>
          <p:cNvSpPr txBox="1"/>
          <p:nvPr userDrawn="1"/>
        </p:nvSpPr>
        <p:spPr>
          <a:xfrm>
            <a:off x="6301378" y="6544632"/>
            <a:ext cx="2186817" cy="261610"/>
          </a:xfrm>
          <a:prstGeom prst="rect">
            <a:avLst/>
          </a:prstGeom>
          <a:noFill/>
        </p:spPr>
        <p:txBody>
          <a:bodyPr wrap="none" rtlCol="0">
            <a:spAutoFit/>
          </a:bodyPr>
          <a:lstStyle/>
          <a:p>
            <a:r>
              <a:rPr lang="en-US" sz="1100" b="1">
                <a:solidFill>
                  <a:srgbClr val="FF0000"/>
                </a:solidFill>
              </a:rPr>
              <a:t>CUI // DRAFT // PRE-DECISIONAL</a:t>
            </a:r>
          </a:p>
        </p:txBody>
      </p:sp>
    </p:spTree>
    <p:extLst>
      <p:ext uri="{BB962C8B-B14F-4D97-AF65-F5344CB8AC3E}">
        <p14:creationId xmlns:p14="http://schemas.microsoft.com/office/powerpoint/2010/main" val="811426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F57F5A5F-836F-4A07-AA5A-37F614ABD2D7}"/>
              </a:ext>
            </a:extLst>
          </p:cNvPr>
          <p:cNvSpPr>
            <a:spLocks noGrp="1"/>
          </p:cNvSpPr>
          <p:nvPr>
            <p:ph type="sldNum" sz="quarter" idx="4"/>
          </p:nvPr>
        </p:nvSpPr>
        <p:spPr bwMode="white">
          <a:xfrm>
            <a:off x="8386654" y="6400062"/>
            <a:ext cx="575063" cy="208870"/>
          </a:xfrm>
          <a:prstGeom prst="rect">
            <a:avLst/>
          </a:prstGeom>
        </p:spPr>
        <p:txBody>
          <a:bodyPr vert="horz" lIns="91440" tIns="45720" rIns="91440" bIns="45720" rtlCol="0" anchor="ctr"/>
          <a:lstStyle>
            <a:lvl1pPr algn="ctr">
              <a:defRPr sz="900">
                <a:solidFill>
                  <a:schemeClr val="bg1"/>
                </a:solidFill>
                <a:latin typeface="Arial" panose="020B0604020202020204" pitchFamily="34" charset="0"/>
                <a:cs typeface="Arial" panose="020B0604020202020204" pitchFamily="34" charset="0"/>
              </a:defRPr>
            </a:lvl1pPr>
          </a:lstStyle>
          <a:p>
            <a:fld id="{DA4A3B60-6FA3-4F17-9862-83EAAAB47813}" type="slidenum">
              <a:rPr lang="en-US" smtClean="0"/>
              <a:pPr/>
              <a:t>‹#›</a:t>
            </a:fld>
            <a:endParaRPr lang="en-US" dirty="0"/>
          </a:p>
        </p:txBody>
      </p:sp>
      <p:sp>
        <p:nvSpPr>
          <p:cNvPr id="9" name="Title 1">
            <a:extLst>
              <a:ext uri="{FF2B5EF4-FFF2-40B4-BE49-F238E27FC236}">
                <a16:creationId xmlns:a16="http://schemas.microsoft.com/office/drawing/2014/main" id="{C84E0256-6A07-41A3-9583-B53B67C23EFB}"/>
              </a:ext>
            </a:extLst>
          </p:cNvPr>
          <p:cNvSpPr>
            <a:spLocks noGrp="1"/>
          </p:cNvSpPr>
          <p:nvPr>
            <p:ph type="title"/>
          </p:nvPr>
        </p:nvSpPr>
        <p:spPr>
          <a:xfrm>
            <a:off x="1147314" y="224286"/>
            <a:ext cx="6927012" cy="759861"/>
          </a:xfrm>
        </p:spPr>
        <p:txBody>
          <a:bodyPr vert="horz" lIns="91440" tIns="45720" rIns="91440" bIns="45720" rtlCol="0" anchor="ctr" anchorCtr="0">
            <a:normAutofit/>
          </a:bodyPr>
          <a:lstStyle>
            <a:lvl1pPr>
              <a:defRPr lang="en-US" dirty="0"/>
            </a:lvl1pPr>
          </a:lstStyle>
          <a:p>
            <a:pPr lvl="0" algn="ctr"/>
            <a:r>
              <a:rPr lang="en-US" dirty="0"/>
              <a:t>Click to edit Master title style</a:t>
            </a:r>
          </a:p>
        </p:txBody>
      </p:sp>
    </p:spTree>
    <p:extLst>
      <p:ext uri="{BB962C8B-B14F-4D97-AF65-F5344CB8AC3E}">
        <p14:creationId xmlns:p14="http://schemas.microsoft.com/office/powerpoint/2010/main" val="3673717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7DE50991-29E1-43A7-8434-2B0057602679}"/>
              </a:ext>
            </a:extLst>
          </p:cNvPr>
          <p:cNvSpPr>
            <a:spLocks noGrp="1"/>
          </p:cNvSpPr>
          <p:nvPr>
            <p:ph type="sldNum" sz="quarter" idx="4"/>
          </p:nvPr>
        </p:nvSpPr>
        <p:spPr bwMode="white">
          <a:xfrm>
            <a:off x="8386654" y="6400062"/>
            <a:ext cx="575063" cy="208870"/>
          </a:xfrm>
          <a:prstGeom prst="rect">
            <a:avLst/>
          </a:prstGeom>
        </p:spPr>
        <p:txBody>
          <a:bodyPr vert="horz" lIns="91440" tIns="45720" rIns="91440" bIns="45720" rtlCol="0" anchor="ctr"/>
          <a:lstStyle>
            <a:lvl1pPr algn="ctr">
              <a:defRPr sz="900">
                <a:solidFill>
                  <a:schemeClr val="bg1"/>
                </a:solidFill>
                <a:latin typeface="Arial" panose="020B0604020202020204" pitchFamily="34" charset="0"/>
                <a:cs typeface="Arial" panose="020B0604020202020204" pitchFamily="34" charset="0"/>
              </a:defRPr>
            </a:lvl1pPr>
          </a:lstStyle>
          <a:p>
            <a:fld id="{DA4A3B60-6FA3-4F17-9862-83EAAAB47813}" type="slidenum">
              <a:rPr lang="en-US" smtClean="0"/>
              <a:pPr/>
              <a:t>‹#›</a:t>
            </a:fld>
            <a:endParaRPr lang="en-US" dirty="0"/>
          </a:p>
        </p:txBody>
      </p:sp>
      <p:sp>
        <p:nvSpPr>
          <p:cNvPr id="8" name="Date Placeholder 3" hidden="1">
            <a:extLst>
              <a:ext uri="{FF2B5EF4-FFF2-40B4-BE49-F238E27FC236}">
                <a16:creationId xmlns:a16="http://schemas.microsoft.com/office/drawing/2014/main" id="{A395E326-7A0C-41A6-A412-977C25D2C596}"/>
              </a:ext>
            </a:extLst>
          </p:cNvPr>
          <p:cNvSpPr>
            <a:spLocks noGrp="1"/>
          </p:cNvSpPr>
          <p:nvPr>
            <p:ph type="dt" sz="half" idx="2"/>
          </p:nvPr>
        </p:nvSpPr>
        <p:spPr>
          <a:xfrm>
            <a:off x="156483" y="6404989"/>
            <a:ext cx="573092" cy="335531"/>
          </a:xfrm>
          <a:prstGeom prst="rect">
            <a:avLst/>
          </a:prstGeom>
        </p:spPr>
        <p:txBody>
          <a:bodyPr vert="horz" lIns="0" tIns="45720" rIns="0" bIns="45720" rtlCol="0" anchor="t"/>
          <a:lstStyle>
            <a:lvl1pPr algn="l">
              <a:defRPr sz="900" b="1">
                <a:solidFill>
                  <a:schemeClr val="tx2"/>
                </a:solidFill>
                <a:latin typeface="Arial" panose="020B0604020202020204" pitchFamily="34" charset="0"/>
                <a:cs typeface="Arial" panose="020B0604020202020204" pitchFamily="34" charset="0"/>
              </a:defRPr>
            </a:lvl1pPr>
          </a:lstStyle>
          <a:p>
            <a:fld id="{A75D38B3-8A8C-4554-ADAF-5D0331AF6A38}" type="datetime1">
              <a:rPr lang="en-US" smtClean="0"/>
              <a:t>12/14/2020</a:t>
            </a:fld>
            <a:endParaRPr lang="en-US" dirty="0"/>
          </a:p>
        </p:txBody>
      </p:sp>
      <p:sp>
        <p:nvSpPr>
          <p:cNvPr id="9" name="Footer Placeholder 4" hidden="1">
            <a:extLst>
              <a:ext uri="{FF2B5EF4-FFF2-40B4-BE49-F238E27FC236}">
                <a16:creationId xmlns:a16="http://schemas.microsoft.com/office/drawing/2014/main" id="{FE35A069-C73E-401B-88A1-D82A54FAD733}"/>
              </a:ext>
            </a:extLst>
          </p:cNvPr>
          <p:cNvSpPr>
            <a:spLocks noGrp="1"/>
          </p:cNvSpPr>
          <p:nvPr>
            <p:ph type="ftr" sz="quarter" idx="3"/>
          </p:nvPr>
        </p:nvSpPr>
        <p:spPr>
          <a:xfrm>
            <a:off x="811996" y="6410590"/>
            <a:ext cx="5549893" cy="329930"/>
          </a:xfrm>
          <a:prstGeom prst="rect">
            <a:avLst/>
          </a:prstGeom>
        </p:spPr>
        <p:txBody>
          <a:bodyPr vert="horz" lIns="91440" tIns="45720" rIns="91440" bIns="0" rtlCol="0" anchor="t"/>
          <a:lstStyle>
            <a:lvl1pPr algn="ctr">
              <a:defRPr sz="1000">
                <a:solidFill>
                  <a:schemeClr val="tx1">
                    <a:tint val="75000"/>
                  </a:schemeClr>
                </a:solidFill>
                <a:latin typeface="Arial" panose="020B0604020202020204" pitchFamily="34" charset="0"/>
                <a:cs typeface="Arial" panose="020B0604020202020204" pitchFamily="34" charset="0"/>
              </a:defRPr>
            </a:lvl1pPr>
          </a:lstStyle>
          <a:p>
            <a:pPr algn="l">
              <a:lnSpc>
                <a:spcPct val="85000"/>
              </a:lnSpc>
            </a:pPr>
            <a:r>
              <a:rPr lang="en-US" sz="800" b="1" dirty="0">
                <a:solidFill>
                  <a:srgbClr val="FF0000"/>
                </a:solidFill>
              </a:rPr>
              <a:t>DISTRIBUTION STATEMENT E:  Distribution authorized to DoD components only; Critical Technology; </a:t>
            </a:r>
            <a:br>
              <a:rPr lang="en-US" sz="800" b="1" dirty="0">
                <a:solidFill>
                  <a:srgbClr val="FF0000"/>
                </a:solidFill>
              </a:rPr>
            </a:br>
            <a:r>
              <a:rPr lang="en-US" sz="800" b="1" dirty="0">
                <a:solidFill>
                  <a:srgbClr val="FF0000"/>
                </a:solidFill>
              </a:rPr>
              <a:t>07 January 2019; Releasable to FSC support contractors who have signed FSC NDA on file; Other requests shall be referred to Naval Sea Systems Command, 1333 Isaac Hull Ave, SE, Washington Navy Yard, DC, 20376.</a:t>
            </a:r>
          </a:p>
        </p:txBody>
      </p:sp>
    </p:spTree>
    <p:extLst>
      <p:ext uri="{BB962C8B-B14F-4D97-AF65-F5344CB8AC3E}">
        <p14:creationId xmlns:p14="http://schemas.microsoft.com/office/powerpoint/2010/main" val="1855611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2130" y="9119"/>
            <a:ext cx="6011869" cy="810671"/>
          </a:xfrm>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Clr>
                <a:schemeClr val="tx2"/>
              </a:buClr>
              <a:buFont typeface="Wingdings" panose="05000000000000000000" pitchFamily="2" charset="2"/>
              <a:buChar char="§"/>
              <a:defRPr>
                <a:latin typeface="+mn-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F9D4ECF5-A6E2-417D-B42D-3BB70EB1CB8F}"/>
              </a:ext>
            </a:extLst>
          </p:cNvPr>
          <p:cNvSpPr>
            <a:spLocks noGrp="1"/>
          </p:cNvSpPr>
          <p:nvPr>
            <p:ph type="sldNum" sz="quarter" idx="4"/>
          </p:nvPr>
        </p:nvSpPr>
        <p:spPr>
          <a:xfrm>
            <a:off x="8153400" y="6492875"/>
            <a:ext cx="990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8AD7E-1ACB-4F4D-A745-D89D5E8081A5}" type="slidenum">
              <a:rPr lang="en-US" smtClean="0">
                <a:solidFill>
                  <a:prstClr val="black">
                    <a:tint val="75000"/>
                  </a:prstClr>
                </a:solidFill>
              </a:rPr>
              <a:pPr/>
              <a:t>‹#›</a:t>
            </a:fld>
            <a:endParaRPr lang="en-US">
              <a:solidFill>
                <a:prstClr val="black">
                  <a:tint val="75000"/>
                </a:prstClr>
              </a:solidFill>
            </a:endParaRPr>
          </a:p>
        </p:txBody>
      </p:sp>
      <p:sp>
        <p:nvSpPr>
          <p:cNvPr id="8" name="Line 12" hidden="1">
            <a:extLst>
              <a:ext uri="{FF2B5EF4-FFF2-40B4-BE49-F238E27FC236}">
                <a16:creationId xmlns:a16="http://schemas.microsoft.com/office/drawing/2014/main" id="{F50FF579-547D-4314-83CB-FFD2A8FBD4DE}"/>
              </a:ext>
            </a:extLst>
          </p:cNvPr>
          <p:cNvSpPr>
            <a:spLocks noChangeShapeType="1"/>
          </p:cNvSpPr>
          <p:nvPr userDrawn="1"/>
        </p:nvSpPr>
        <p:spPr bwMode="auto">
          <a:xfrm flipV="1">
            <a:off x="62203" y="857543"/>
            <a:ext cx="8836025" cy="0"/>
          </a:xfrm>
          <a:prstGeom prst="line">
            <a:avLst/>
          </a:prstGeom>
          <a:noFill/>
          <a:ln w="28575">
            <a:solidFill>
              <a:srgbClr val="002060"/>
            </a:solidFill>
            <a:round/>
            <a:headEnd type="none" w="sm" len="sm"/>
            <a:tailEnd type="none" w="sm" len="sm"/>
          </a:ln>
          <a:extLst>
            <a:ext uri="{909E8E84-426E-40DD-AFC4-6F175D3DCCD1}">
              <a14:hiddenFill xmlns:a14="http://schemas.microsoft.com/office/drawing/2010/main">
                <a:noFill/>
              </a14:hiddenFill>
            </a:ext>
          </a:extLst>
        </p:spPr>
        <p:txBody>
          <a:bodyPr wrap="none" lIns="91432" tIns="45716" rIns="91432" bIns="45716" anchor="ctr"/>
          <a:lstStyle/>
          <a:p>
            <a:endParaRPr lang="en-US">
              <a:solidFill>
                <a:prstClr val="black"/>
              </a:solidFill>
            </a:endParaRPr>
          </a:p>
        </p:txBody>
      </p:sp>
      <p:grpSp>
        <p:nvGrpSpPr>
          <p:cNvPr id="4" name="Group 3">
            <a:extLst>
              <a:ext uri="{FF2B5EF4-FFF2-40B4-BE49-F238E27FC236}">
                <a16:creationId xmlns:a16="http://schemas.microsoft.com/office/drawing/2014/main" id="{BE4BFB21-DCCD-4688-A258-B1CF9A74A781}"/>
              </a:ext>
            </a:extLst>
          </p:cNvPr>
          <p:cNvGrpSpPr/>
          <p:nvPr userDrawn="1"/>
        </p:nvGrpSpPr>
        <p:grpSpPr>
          <a:xfrm>
            <a:off x="-1" y="-908740"/>
            <a:ext cx="9025128" cy="3431098"/>
            <a:chOff x="-1" y="-908740"/>
            <a:chExt cx="9025128" cy="3431098"/>
          </a:xfrm>
        </p:grpSpPr>
        <p:pic>
          <p:nvPicPr>
            <p:cNvPr id="14" name="Picture 13">
              <a:extLst>
                <a:ext uri="{FF2B5EF4-FFF2-40B4-BE49-F238E27FC236}">
                  <a16:creationId xmlns:a16="http://schemas.microsoft.com/office/drawing/2014/main" id="{4AA9D937-CB2D-4B36-8850-7C6A71EE6D44}"/>
                </a:ext>
              </a:extLst>
            </p:cNvPr>
            <p:cNvPicPr>
              <a:picLocks noChangeAspect="1"/>
            </p:cNvPicPr>
            <p:nvPr userDrawn="1"/>
          </p:nvPicPr>
          <p:blipFill>
            <a:blip r:embed="rId2">
              <a:extLst>
                <a:ext uri="{28A0092B-C50C-407E-A947-70E740481C1C}">
                  <a14:useLocalDpi xmlns:a14="http://schemas.microsoft.com/office/drawing/2010/main" val="0"/>
                </a:ext>
              </a:extLst>
            </a:blip>
            <a:srcRect l="980" t="4601" r="12646"/>
            <a:stretch>
              <a:fillRect/>
            </a:stretch>
          </p:blipFill>
          <p:spPr>
            <a:xfrm rot="19598582" flipH="1">
              <a:off x="473939" y="-841232"/>
              <a:ext cx="5027560" cy="3296410"/>
            </a:xfrm>
            <a:custGeom>
              <a:avLst/>
              <a:gdLst>
                <a:gd name="connsiteX0" fmla="*/ 0 w 5027560"/>
                <a:gd name="connsiteY0" fmla="*/ 3296410 h 3296410"/>
                <a:gd name="connsiteX1" fmla="*/ 5007448 w 5027560"/>
                <a:gd name="connsiteY1" fmla="*/ 0 h 3296410"/>
                <a:gd name="connsiteX2" fmla="*/ 5027560 w 5027560"/>
                <a:gd name="connsiteY2" fmla="*/ 30550 h 3296410"/>
                <a:gd name="connsiteX3" fmla="*/ 66520 w 5027560"/>
                <a:gd name="connsiteY3" fmla="*/ 3296410 h 3296410"/>
              </a:gdLst>
              <a:ahLst/>
              <a:cxnLst>
                <a:cxn ang="0">
                  <a:pos x="connsiteX0" y="connsiteY0"/>
                </a:cxn>
                <a:cxn ang="0">
                  <a:pos x="connsiteX1" y="connsiteY1"/>
                </a:cxn>
                <a:cxn ang="0">
                  <a:pos x="connsiteX2" y="connsiteY2"/>
                </a:cxn>
                <a:cxn ang="0">
                  <a:pos x="connsiteX3" y="connsiteY3"/>
                </a:cxn>
              </a:cxnLst>
              <a:rect l="l" t="t" r="r" b="b"/>
              <a:pathLst>
                <a:path w="5027560" h="3296410">
                  <a:moveTo>
                    <a:pt x="0" y="3296410"/>
                  </a:moveTo>
                  <a:lnTo>
                    <a:pt x="5007448" y="0"/>
                  </a:lnTo>
                  <a:lnTo>
                    <a:pt x="5027560" y="30550"/>
                  </a:lnTo>
                  <a:lnTo>
                    <a:pt x="66520" y="3296410"/>
                  </a:lnTo>
                  <a:close/>
                </a:path>
              </a:pathLst>
            </a:custGeom>
          </p:spPr>
        </p:pic>
        <p:pic>
          <p:nvPicPr>
            <p:cNvPr id="13" name="Picture 12">
              <a:extLst>
                <a:ext uri="{FF2B5EF4-FFF2-40B4-BE49-F238E27FC236}">
                  <a16:creationId xmlns:a16="http://schemas.microsoft.com/office/drawing/2014/main" id="{6C48D0DB-F682-4132-B27F-AE1AA40A247E}"/>
                </a:ext>
              </a:extLst>
            </p:cNvPr>
            <p:cNvPicPr>
              <a:picLocks noChangeAspect="1"/>
            </p:cNvPicPr>
            <p:nvPr userDrawn="1"/>
          </p:nvPicPr>
          <p:blipFill>
            <a:blip r:embed="rId2">
              <a:extLst>
                <a:ext uri="{28A0092B-C50C-407E-A947-70E740481C1C}">
                  <a14:useLocalDpi xmlns:a14="http://schemas.microsoft.com/office/drawing/2010/main" val="0"/>
                </a:ext>
              </a:extLst>
            </a:blip>
            <a:srcRect l="980" t="4601" r="12646"/>
            <a:stretch>
              <a:fillRect/>
            </a:stretch>
          </p:blipFill>
          <p:spPr>
            <a:xfrm rot="2001418">
              <a:off x="3327164" y="-908740"/>
              <a:ext cx="5232981" cy="3431098"/>
            </a:xfrm>
            <a:custGeom>
              <a:avLst/>
              <a:gdLst>
                <a:gd name="connsiteX0" fmla="*/ 0 w 5027560"/>
                <a:gd name="connsiteY0" fmla="*/ 3296410 h 3296410"/>
                <a:gd name="connsiteX1" fmla="*/ 5007448 w 5027560"/>
                <a:gd name="connsiteY1" fmla="*/ 0 h 3296410"/>
                <a:gd name="connsiteX2" fmla="*/ 5027560 w 5027560"/>
                <a:gd name="connsiteY2" fmla="*/ 30550 h 3296410"/>
                <a:gd name="connsiteX3" fmla="*/ 66520 w 5027560"/>
                <a:gd name="connsiteY3" fmla="*/ 3296410 h 3296410"/>
              </a:gdLst>
              <a:ahLst/>
              <a:cxnLst>
                <a:cxn ang="0">
                  <a:pos x="connsiteX0" y="connsiteY0"/>
                </a:cxn>
                <a:cxn ang="0">
                  <a:pos x="connsiteX1" y="connsiteY1"/>
                </a:cxn>
                <a:cxn ang="0">
                  <a:pos x="connsiteX2" y="connsiteY2"/>
                </a:cxn>
                <a:cxn ang="0">
                  <a:pos x="connsiteX3" y="connsiteY3"/>
                </a:cxn>
              </a:cxnLst>
              <a:rect l="l" t="t" r="r" b="b"/>
              <a:pathLst>
                <a:path w="5027560" h="3296410">
                  <a:moveTo>
                    <a:pt x="0" y="3296410"/>
                  </a:moveTo>
                  <a:lnTo>
                    <a:pt x="5007448" y="0"/>
                  </a:lnTo>
                  <a:lnTo>
                    <a:pt x="5027560" y="30550"/>
                  </a:lnTo>
                  <a:lnTo>
                    <a:pt x="66520" y="3296410"/>
                  </a:lnTo>
                  <a:close/>
                </a:path>
              </a:pathLst>
            </a:custGeom>
          </p:spPr>
        </p:pic>
        <p:sp>
          <p:nvSpPr>
            <p:cNvPr id="9" name="Line 12">
              <a:extLst>
                <a:ext uri="{FF2B5EF4-FFF2-40B4-BE49-F238E27FC236}">
                  <a16:creationId xmlns:a16="http://schemas.microsoft.com/office/drawing/2014/main" id="{03D3B377-BDF5-4C91-B519-7786AD2841FD}"/>
                </a:ext>
              </a:extLst>
            </p:cNvPr>
            <p:cNvSpPr>
              <a:spLocks noChangeShapeType="1"/>
            </p:cNvSpPr>
            <p:nvPr userDrawn="1"/>
          </p:nvSpPr>
          <p:spPr bwMode="auto">
            <a:xfrm flipV="1">
              <a:off x="-1" y="835668"/>
              <a:ext cx="9025128" cy="0"/>
            </a:xfrm>
            <a:prstGeom prst="line">
              <a:avLst/>
            </a:prstGeom>
            <a:noFill/>
            <a:ln w="3175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lIns="91432" tIns="45716" rIns="91432" bIns="45716" anchor="ctr"/>
            <a:lstStyle/>
            <a:p>
              <a:endParaRPr lang="en-US">
                <a:solidFill>
                  <a:prstClr val="black"/>
                </a:solidFill>
              </a:endParaRPr>
            </a:p>
          </p:txBody>
        </p:sp>
      </p:grpSp>
    </p:spTree>
    <p:extLst>
      <p:ext uri="{BB962C8B-B14F-4D97-AF65-F5344CB8AC3E}">
        <p14:creationId xmlns:p14="http://schemas.microsoft.com/office/powerpoint/2010/main" val="2135338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a:extLst>
              <a:ext uri="{FF2B5EF4-FFF2-40B4-BE49-F238E27FC236}">
                <a16:creationId xmlns:a16="http://schemas.microsoft.com/office/drawing/2014/main" id="{F1D2B7B5-0A08-473E-8B21-7B63382659D0}"/>
              </a:ext>
            </a:extLst>
          </p:cNvPr>
          <p:cNvSpPr>
            <a:spLocks noGrp="1"/>
          </p:cNvSpPr>
          <p:nvPr>
            <p:ph type="sldNum" sz="quarter" idx="10"/>
          </p:nvPr>
        </p:nvSpPr>
        <p:spPr>
          <a:xfrm>
            <a:off x="8153400" y="6492875"/>
            <a:ext cx="990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8AD7E-1ACB-4F4D-A745-D89D5E8081A5}" type="slidenum">
              <a:rPr lang="en-US" smtClean="0">
                <a:solidFill>
                  <a:prstClr val="black">
                    <a:tint val="75000"/>
                  </a:prstClr>
                </a:solidFill>
              </a:rPr>
              <a:pPr/>
              <a:t>‹#›</a:t>
            </a:fld>
            <a:endParaRPr lang="en-US">
              <a:solidFill>
                <a:prstClr val="black">
                  <a:tint val="75000"/>
                </a:prstClr>
              </a:solidFill>
            </a:endParaRPr>
          </a:p>
        </p:txBody>
      </p:sp>
      <p:sp>
        <p:nvSpPr>
          <p:cNvPr id="11" name="Line 12" hidden="1">
            <a:extLst>
              <a:ext uri="{FF2B5EF4-FFF2-40B4-BE49-F238E27FC236}">
                <a16:creationId xmlns:a16="http://schemas.microsoft.com/office/drawing/2014/main" id="{593D0C31-240C-4EFF-9209-6DCC3E974903}"/>
              </a:ext>
            </a:extLst>
          </p:cNvPr>
          <p:cNvSpPr>
            <a:spLocks noChangeShapeType="1"/>
          </p:cNvSpPr>
          <p:nvPr userDrawn="1"/>
        </p:nvSpPr>
        <p:spPr bwMode="auto">
          <a:xfrm flipV="1">
            <a:off x="62203" y="857543"/>
            <a:ext cx="8836025" cy="0"/>
          </a:xfrm>
          <a:prstGeom prst="line">
            <a:avLst/>
          </a:prstGeom>
          <a:noFill/>
          <a:ln w="28575">
            <a:solidFill>
              <a:srgbClr val="002060"/>
            </a:solidFill>
            <a:round/>
            <a:headEnd type="none" w="sm" len="sm"/>
            <a:tailEnd type="none" w="sm" len="sm"/>
          </a:ln>
          <a:extLst>
            <a:ext uri="{909E8E84-426E-40DD-AFC4-6F175D3DCCD1}">
              <a14:hiddenFill xmlns:a14="http://schemas.microsoft.com/office/drawing/2010/main">
                <a:noFill/>
              </a14:hiddenFill>
            </a:ext>
          </a:extLst>
        </p:spPr>
        <p:txBody>
          <a:bodyPr wrap="none" lIns="91432" tIns="45716" rIns="91432" bIns="45716" anchor="ctr"/>
          <a:lstStyle/>
          <a:p>
            <a:endParaRPr lang="en-US">
              <a:solidFill>
                <a:prstClr val="black"/>
              </a:solidFill>
            </a:endParaRPr>
          </a:p>
        </p:txBody>
      </p:sp>
      <p:grpSp>
        <p:nvGrpSpPr>
          <p:cNvPr id="9" name="Group 8">
            <a:extLst>
              <a:ext uri="{FF2B5EF4-FFF2-40B4-BE49-F238E27FC236}">
                <a16:creationId xmlns:a16="http://schemas.microsoft.com/office/drawing/2014/main" id="{E420DB8E-119E-42F1-9057-19DBF8FA03F3}"/>
              </a:ext>
            </a:extLst>
          </p:cNvPr>
          <p:cNvGrpSpPr/>
          <p:nvPr userDrawn="1"/>
        </p:nvGrpSpPr>
        <p:grpSpPr>
          <a:xfrm>
            <a:off x="-1" y="-908740"/>
            <a:ext cx="9025128" cy="3431098"/>
            <a:chOff x="-1" y="-908740"/>
            <a:chExt cx="9025128" cy="3431098"/>
          </a:xfrm>
        </p:grpSpPr>
        <p:pic>
          <p:nvPicPr>
            <p:cNvPr id="12" name="Picture 11">
              <a:extLst>
                <a:ext uri="{FF2B5EF4-FFF2-40B4-BE49-F238E27FC236}">
                  <a16:creationId xmlns:a16="http://schemas.microsoft.com/office/drawing/2014/main" id="{051E35BD-9291-4E38-AC89-B6C5F05D7DCC}"/>
                </a:ext>
              </a:extLst>
            </p:cNvPr>
            <p:cNvPicPr>
              <a:picLocks noChangeAspect="1"/>
            </p:cNvPicPr>
            <p:nvPr userDrawn="1"/>
          </p:nvPicPr>
          <p:blipFill>
            <a:blip r:embed="rId2">
              <a:extLst>
                <a:ext uri="{28A0092B-C50C-407E-A947-70E740481C1C}">
                  <a14:useLocalDpi xmlns:a14="http://schemas.microsoft.com/office/drawing/2010/main" val="0"/>
                </a:ext>
              </a:extLst>
            </a:blip>
            <a:srcRect l="980" t="4601" r="12646"/>
            <a:stretch>
              <a:fillRect/>
            </a:stretch>
          </p:blipFill>
          <p:spPr>
            <a:xfrm rot="19598582" flipH="1">
              <a:off x="473939" y="-841232"/>
              <a:ext cx="5027560" cy="3296410"/>
            </a:xfrm>
            <a:custGeom>
              <a:avLst/>
              <a:gdLst>
                <a:gd name="connsiteX0" fmla="*/ 0 w 5027560"/>
                <a:gd name="connsiteY0" fmla="*/ 3296410 h 3296410"/>
                <a:gd name="connsiteX1" fmla="*/ 5007448 w 5027560"/>
                <a:gd name="connsiteY1" fmla="*/ 0 h 3296410"/>
                <a:gd name="connsiteX2" fmla="*/ 5027560 w 5027560"/>
                <a:gd name="connsiteY2" fmla="*/ 30550 h 3296410"/>
                <a:gd name="connsiteX3" fmla="*/ 66520 w 5027560"/>
                <a:gd name="connsiteY3" fmla="*/ 3296410 h 3296410"/>
              </a:gdLst>
              <a:ahLst/>
              <a:cxnLst>
                <a:cxn ang="0">
                  <a:pos x="connsiteX0" y="connsiteY0"/>
                </a:cxn>
                <a:cxn ang="0">
                  <a:pos x="connsiteX1" y="connsiteY1"/>
                </a:cxn>
                <a:cxn ang="0">
                  <a:pos x="connsiteX2" y="connsiteY2"/>
                </a:cxn>
                <a:cxn ang="0">
                  <a:pos x="connsiteX3" y="connsiteY3"/>
                </a:cxn>
              </a:cxnLst>
              <a:rect l="l" t="t" r="r" b="b"/>
              <a:pathLst>
                <a:path w="5027560" h="3296410">
                  <a:moveTo>
                    <a:pt x="0" y="3296410"/>
                  </a:moveTo>
                  <a:lnTo>
                    <a:pt x="5007448" y="0"/>
                  </a:lnTo>
                  <a:lnTo>
                    <a:pt x="5027560" y="30550"/>
                  </a:lnTo>
                  <a:lnTo>
                    <a:pt x="66520" y="3296410"/>
                  </a:lnTo>
                  <a:close/>
                </a:path>
              </a:pathLst>
            </a:custGeom>
          </p:spPr>
        </p:pic>
        <p:pic>
          <p:nvPicPr>
            <p:cNvPr id="13" name="Picture 12">
              <a:extLst>
                <a:ext uri="{FF2B5EF4-FFF2-40B4-BE49-F238E27FC236}">
                  <a16:creationId xmlns:a16="http://schemas.microsoft.com/office/drawing/2014/main" id="{1FB667F1-848A-4E12-AAE4-FC7F6A53CF31}"/>
                </a:ext>
              </a:extLst>
            </p:cNvPr>
            <p:cNvPicPr>
              <a:picLocks noChangeAspect="1"/>
            </p:cNvPicPr>
            <p:nvPr userDrawn="1"/>
          </p:nvPicPr>
          <p:blipFill>
            <a:blip r:embed="rId2">
              <a:extLst>
                <a:ext uri="{28A0092B-C50C-407E-A947-70E740481C1C}">
                  <a14:useLocalDpi xmlns:a14="http://schemas.microsoft.com/office/drawing/2010/main" val="0"/>
                </a:ext>
              </a:extLst>
            </a:blip>
            <a:srcRect l="980" t="4601" r="12646"/>
            <a:stretch>
              <a:fillRect/>
            </a:stretch>
          </p:blipFill>
          <p:spPr>
            <a:xfrm rot="2001418">
              <a:off x="3327164" y="-908740"/>
              <a:ext cx="5232981" cy="3431098"/>
            </a:xfrm>
            <a:custGeom>
              <a:avLst/>
              <a:gdLst>
                <a:gd name="connsiteX0" fmla="*/ 0 w 5027560"/>
                <a:gd name="connsiteY0" fmla="*/ 3296410 h 3296410"/>
                <a:gd name="connsiteX1" fmla="*/ 5007448 w 5027560"/>
                <a:gd name="connsiteY1" fmla="*/ 0 h 3296410"/>
                <a:gd name="connsiteX2" fmla="*/ 5027560 w 5027560"/>
                <a:gd name="connsiteY2" fmla="*/ 30550 h 3296410"/>
                <a:gd name="connsiteX3" fmla="*/ 66520 w 5027560"/>
                <a:gd name="connsiteY3" fmla="*/ 3296410 h 3296410"/>
              </a:gdLst>
              <a:ahLst/>
              <a:cxnLst>
                <a:cxn ang="0">
                  <a:pos x="connsiteX0" y="connsiteY0"/>
                </a:cxn>
                <a:cxn ang="0">
                  <a:pos x="connsiteX1" y="connsiteY1"/>
                </a:cxn>
                <a:cxn ang="0">
                  <a:pos x="connsiteX2" y="connsiteY2"/>
                </a:cxn>
                <a:cxn ang="0">
                  <a:pos x="connsiteX3" y="connsiteY3"/>
                </a:cxn>
              </a:cxnLst>
              <a:rect l="l" t="t" r="r" b="b"/>
              <a:pathLst>
                <a:path w="5027560" h="3296410">
                  <a:moveTo>
                    <a:pt x="0" y="3296410"/>
                  </a:moveTo>
                  <a:lnTo>
                    <a:pt x="5007448" y="0"/>
                  </a:lnTo>
                  <a:lnTo>
                    <a:pt x="5027560" y="30550"/>
                  </a:lnTo>
                  <a:lnTo>
                    <a:pt x="66520" y="3296410"/>
                  </a:lnTo>
                  <a:close/>
                </a:path>
              </a:pathLst>
            </a:custGeom>
          </p:spPr>
        </p:pic>
        <p:sp>
          <p:nvSpPr>
            <p:cNvPr id="14" name="Line 12">
              <a:extLst>
                <a:ext uri="{FF2B5EF4-FFF2-40B4-BE49-F238E27FC236}">
                  <a16:creationId xmlns:a16="http://schemas.microsoft.com/office/drawing/2014/main" id="{0ECB6DBD-EC58-4974-B130-681F1B9B0E45}"/>
                </a:ext>
              </a:extLst>
            </p:cNvPr>
            <p:cNvSpPr>
              <a:spLocks noChangeShapeType="1"/>
            </p:cNvSpPr>
            <p:nvPr userDrawn="1"/>
          </p:nvSpPr>
          <p:spPr bwMode="auto">
            <a:xfrm flipV="1">
              <a:off x="-1" y="835668"/>
              <a:ext cx="9025128" cy="0"/>
            </a:xfrm>
            <a:prstGeom prst="line">
              <a:avLst/>
            </a:prstGeom>
            <a:noFill/>
            <a:ln w="3175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lIns="91432" tIns="45716" rIns="91432" bIns="45716" anchor="ctr"/>
            <a:lstStyle/>
            <a:p>
              <a:endParaRPr lang="en-US">
                <a:solidFill>
                  <a:prstClr val="black"/>
                </a:solidFill>
              </a:endParaRPr>
            </a:p>
          </p:txBody>
        </p:sp>
      </p:grpSp>
    </p:spTree>
    <p:extLst>
      <p:ext uri="{BB962C8B-B14F-4D97-AF65-F5344CB8AC3E}">
        <p14:creationId xmlns:p14="http://schemas.microsoft.com/office/powerpoint/2010/main" val="112578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14254" y="10887"/>
            <a:ext cx="5929745" cy="824778"/>
          </a:xfrm>
        </p:spPr>
        <p:txBody>
          <a:bodyPr/>
          <a:lstStyle/>
          <a:p>
            <a:r>
              <a:rPr lang="en-US" dirty="0"/>
              <a:t>Click to edit Master title style</a:t>
            </a:r>
          </a:p>
        </p:txBody>
      </p:sp>
      <p:sp>
        <p:nvSpPr>
          <p:cNvPr id="6" name="Slide Number Placeholder 5"/>
          <p:cNvSpPr>
            <a:spLocks noGrp="1"/>
          </p:cNvSpPr>
          <p:nvPr>
            <p:ph type="sldNum" sz="quarter" idx="4"/>
          </p:nvPr>
        </p:nvSpPr>
        <p:spPr>
          <a:xfrm>
            <a:off x="8153400" y="6492875"/>
            <a:ext cx="990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8AD7E-1ACB-4F4D-A745-D89D5E8081A5}" type="slidenum">
              <a:rPr lang="en-US" smtClean="0">
                <a:solidFill>
                  <a:prstClr val="black">
                    <a:tint val="75000"/>
                  </a:prstClr>
                </a:solidFill>
              </a:rPr>
              <a:pPr/>
              <a:t>‹#›</a:t>
            </a:fld>
            <a:endParaRPr lang="en-US">
              <a:solidFill>
                <a:prstClr val="black">
                  <a:tint val="75000"/>
                </a:prstClr>
              </a:solidFill>
            </a:endParaRPr>
          </a:p>
        </p:txBody>
      </p:sp>
      <p:sp>
        <p:nvSpPr>
          <p:cNvPr id="7" name="Line 12" hidden="1">
            <a:extLst>
              <a:ext uri="{FF2B5EF4-FFF2-40B4-BE49-F238E27FC236}">
                <a16:creationId xmlns:a16="http://schemas.microsoft.com/office/drawing/2014/main" id="{7B72BB4D-B1BF-44E3-AC33-071C7B80D617}"/>
              </a:ext>
            </a:extLst>
          </p:cNvPr>
          <p:cNvSpPr>
            <a:spLocks noChangeShapeType="1"/>
          </p:cNvSpPr>
          <p:nvPr userDrawn="1"/>
        </p:nvSpPr>
        <p:spPr bwMode="auto">
          <a:xfrm flipV="1">
            <a:off x="62203" y="857543"/>
            <a:ext cx="8836025" cy="0"/>
          </a:xfrm>
          <a:prstGeom prst="line">
            <a:avLst/>
          </a:prstGeom>
          <a:noFill/>
          <a:ln w="28575">
            <a:solidFill>
              <a:srgbClr val="002060"/>
            </a:solidFill>
            <a:round/>
            <a:headEnd type="none" w="sm" len="sm"/>
            <a:tailEnd type="none" w="sm" len="sm"/>
          </a:ln>
          <a:extLst>
            <a:ext uri="{909E8E84-426E-40DD-AFC4-6F175D3DCCD1}">
              <a14:hiddenFill xmlns:a14="http://schemas.microsoft.com/office/drawing/2010/main">
                <a:noFill/>
              </a14:hiddenFill>
            </a:ext>
          </a:extLst>
        </p:spPr>
        <p:txBody>
          <a:bodyPr wrap="none" lIns="91432" tIns="45716" rIns="91432" bIns="45716" anchor="ctr"/>
          <a:lstStyle/>
          <a:p>
            <a:endParaRPr lang="en-US">
              <a:solidFill>
                <a:prstClr val="black"/>
              </a:solidFill>
            </a:endParaRPr>
          </a:p>
        </p:txBody>
      </p:sp>
      <p:grpSp>
        <p:nvGrpSpPr>
          <p:cNvPr id="8" name="Group 7">
            <a:extLst>
              <a:ext uri="{FF2B5EF4-FFF2-40B4-BE49-F238E27FC236}">
                <a16:creationId xmlns:a16="http://schemas.microsoft.com/office/drawing/2014/main" id="{C94496A9-5C72-4393-922E-213639227EC2}"/>
              </a:ext>
            </a:extLst>
          </p:cNvPr>
          <p:cNvGrpSpPr/>
          <p:nvPr userDrawn="1"/>
        </p:nvGrpSpPr>
        <p:grpSpPr>
          <a:xfrm>
            <a:off x="-1" y="-908740"/>
            <a:ext cx="9025128" cy="3431098"/>
            <a:chOff x="-1" y="-908740"/>
            <a:chExt cx="9025128" cy="3431098"/>
          </a:xfrm>
        </p:grpSpPr>
        <p:pic>
          <p:nvPicPr>
            <p:cNvPr id="9" name="Picture 8">
              <a:extLst>
                <a:ext uri="{FF2B5EF4-FFF2-40B4-BE49-F238E27FC236}">
                  <a16:creationId xmlns:a16="http://schemas.microsoft.com/office/drawing/2014/main" id="{B362FBAF-102E-43E2-8D0D-7F6B5994C205}"/>
                </a:ext>
              </a:extLst>
            </p:cNvPr>
            <p:cNvPicPr>
              <a:picLocks noChangeAspect="1"/>
            </p:cNvPicPr>
            <p:nvPr userDrawn="1"/>
          </p:nvPicPr>
          <p:blipFill>
            <a:blip r:embed="rId2">
              <a:extLst>
                <a:ext uri="{28A0092B-C50C-407E-A947-70E740481C1C}">
                  <a14:useLocalDpi xmlns:a14="http://schemas.microsoft.com/office/drawing/2010/main" val="0"/>
                </a:ext>
              </a:extLst>
            </a:blip>
            <a:srcRect l="980" t="4601" r="12646"/>
            <a:stretch>
              <a:fillRect/>
            </a:stretch>
          </p:blipFill>
          <p:spPr>
            <a:xfrm rot="19598582" flipH="1">
              <a:off x="473939" y="-841232"/>
              <a:ext cx="5027560" cy="3296410"/>
            </a:xfrm>
            <a:custGeom>
              <a:avLst/>
              <a:gdLst>
                <a:gd name="connsiteX0" fmla="*/ 0 w 5027560"/>
                <a:gd name="connsiteY0" fmla="*/ 3296410 h 3296410"/>
                <a:gd name="connsiteX1" fmla="*/ 5007448 w 5027560"/>
                <a:gd name="connsiteY1" fmla="*/ 0 h 3296410"/>
                <a:gd name="connsiteX2" fmla="*/ 5027560 w 5027560"/>
                <a:gd name="connsiteY2" fmla="*/ 30550 h 3296410"/>
                <a:gd name="connsiteX3" fmla="*/ 66520 w 5027560"/>
                <a:gd name="connsiteY3" fmla="*/ 3296410 h 3296410"/>
              </a:gdLst>
              <a:ahLst/>
              <a:cxnLst>
                <a:cxn ang="0">
                  <a:pos x="connsiteX0" y="connsiteY0"/>
                </a:cxn>
                <a:cxn ang="0">
                  <a:pos x="connsiteX1" y="connsiteY1"/>
                </a:cxn>
                <a:cxn ang="0">
                  <a:pos x="connsiteX2" y="connsiteY2"/>
                </a:cxn>
                <a:cxn ang="0">
                  <a:pos x="connsiteX3" y="connsiteY3"/>
                </a:cxn>
              </a:cxnLst>
              <a:rect l="l" t="t" r="r" b="b"/>
              <a:pathLst>
                <a:path w="5027560" h="3296410">
                  <a:moveTo>
                    <a:pt x="0" y="3296410"/>
                  </a:moveTo>
                  <a:lnTo>
                    <a:pt x="5007448" y="0"/>
                  </a:lnTo>
                  <a:lnTo>
                    <a:pt x="5027560" y="30550"/>
                  </a:lnTo>
                  <a:lnTo>
                    <a:pt x="66520" y="3296410"/>
                  </a:lnTo>
                  <a:close/>
                </a:path>
              </a:pathLst>
            </a:custGeom>
          </p:spPr>
        </p:pic>
        <p:pic>
          <p:nvPicPr>
            <p:cNvPr id="10" name="Picture 9">
              <a:extLst>
                <a:ext uri="{FF2B5EF4-FFF2-40B4-BE49-F238E27FC236}">
                  <a16:creationId xmlns:a16="http://schemas.microsoft.com/office/drawing/2014/main" id="{15F95D81-B9F2-4F4D-8AB6-3BB72DD941D1}"/>
                </a:ext>
              </a:extLst>
            </p:cNvPr>
            <p:cNvPicPr>
              <a:picLocks noChangeAspect="1"/>
            </p:cNvPicPr>
            <p:nvPr userDrawn="1"/>
          </p:nvPicPr>
          <p:blipFill>
            <a:blip r:embed="rId2">
              <a:extLst>
                <a:ext uri="{28A0092B-C50C-407E-A947-70E740481C1C}">
                  <a14:useLocalDpi xmlns:a14="http://schemas.microsoft.com/office/drawing/2010/main" val="0"/>
                </a:ext>
              </a:extLst>
            </a:blip>
            <a:srcRect l="980" t="4601" r="12646"/>
            <a:stretch>
              <a:fillRect/>
            </a:stretch>
          </p:blipFill>
          <p:spPr>
            <a:xfrm rot="2001418">
              <a:off x="3327164" y="-908740"/>
              <a:ext cx="5232981" cy="3431098"/>
            </a:xfrm>
            <a:custGeom>
              <a:avLst/>
              <a:gdLst>
                <a:gd name="connsiteX0" fmla="*/ 0 w 5027560"/>
                <a:gd name="connsiteY0" fmla="*/ 3296410 h 3296410"/>
                <a:gd name="connsiteX1" fmla="*/ 5007448 w 5027560"/>
                <a:gd name="connsiteY1" fmla="*/ 0 h 3296410"/>
                <a:gd name="connsiteX2" fmla="*/ 5027560 w 5027560"/>
                <a:gd name="connsiteY2" fmla="*/ 30550 h 3296410"/>
                <a:gd name="connsiteX3" fmla="*/ 66520 w 5027560"/>
                <a:gd name="connsiteY3" fmla="*/ 3296410 h 3296410"/>
              </a:gdLst>
              <a:ahLst/>
              <a:cxnLst>
                <a:cxn ang="0">
                  <a:pos x="connsiteX0" y="connsiteY0"/>
                </a:cxn>
                <a:cxn ang="0">
                  <a:pos x="connsiteX1" y="connsiteY1"/>
                </a:cxn>
                <a:cxn ang="0">
                  <a:pos x="connsiteX2" y="connsiteY2"/>
                </a:cxn>
                <a:cxn ang="0">
                  <a:pos x="connsiteX3" y="connsiteY3"/>
                </a:cxn>
              </a:cxnLst>
              <a:rect l="l" t="t" r="r" b="b"/>
              <a:pathLst>
                <a:path w="5027560" h="3296410">
                  <a:moveTo>
                    <a:pt x="0" y="3296410"/>
                  </a:moveTo>
                  <a:lnTo>
                    <a:pt x="5007448" y="0"/>
                  </a:lnTo>
                  <a:lnTo>
                    <a:pt x="5027560" y="30550"/>
                  </a:lnTo>
                  <a:lnTo>
                    <a:pt x="66520" y="3296410"/>
                  </a:lnTo>
                  <a:close/>
                </a:path>
              </a:pathLst>
            </a:custGeom>
          </p:spPr>
        </p:pic>
        <p:sp>
          <p:nvSpPr>
            <p:cNvPr id="11" name="Line 12">
              <a:extLst>
                <a:ext uri="{FF2B5EF4-FFF2-40B4-BE49-F238E27FC236}">
                  <a16:creationId xmlns:a16="http://schemas.microsoft.com/office/drawing/2014/main" id="{2E807296-C564-48F5-82F3-83532CE3B24D}"/>
                </a:ext>
              </a:extLst>
            </p:cNvPr>
            <p:cNvSpPr>
              <a:spLocks noChangeShapeType="1"/>
            </p:cNvSpPr>
            <p:nvPr userDrawn="1"/>
          </p:nvSpPr>
          <p:spPr bwMode="auto">
            <a:xfrm flipV="1">
              <a:off x="-1" y="835668"/>
              <a:ext cx="9025128" cy="0"/>
            </a:xfrm>
            <a:prstGeom prst="line">
              <a:avLst/>
            </a:prstGeom>
            <a:noFill/>
            <a:ln w="3175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lIns="91432" tIns="45716" rIns="91432" bIns="45716" anchor="ctr"/>
            <a:lstStyle/>
            <a:p>
              <a:endParaRPr lang="en-US">
                <a:solidFill>
                  <a:prstClr val="black"/>
                </a:solidFill>
              </a:endParaRPr>
            </a:p>
          </p:txBody>
        </p:sp>
      </p:grpSp>
    </p:spTree>
    <p:extLst>
      <p:ext uri="{BB962C8B-B14F-4D97-AF65-F5344CB8AC3E}">
        <p14:creationId xmlns:p14="http://schemas.microsoft.com/office/powerpoint/2010/main" val="3782255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Slide Number Placeholder 5"/>
          <p:cNvSpPr>
            <a:spLocks noGrp="1"/>
          </p:cNvSpPr>
          <p:nvPr>
            <p:ph type="sldNum" sz="quarter" idx="4"/>
          </p:nvPr>
        </p:nvSpPr>
        <p:spPr>
          <a:xfrm>
            <a:off x="8153400" y="6492875"/>
            <a:ext cx="990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8AD7E-1ACB-4F4D-A745-D89D5E8081A5}" type="slidenum">
              <a:rPr lang="en-US" smtClean="0">
                <a:solidFill>
                  <a:prstClr val="black">
                    <a:tint val="75000"/>
                  </a:prstClr>
                </a:solidFill>
              </a:rPr>
              <a:pPr/>
              <a:t>‹#›</a:t>
            </a:fld>
            <a:endParaRPr lang="en-US">
              <a:solidFill>
                <a:prstClr val="black">
                  <a:tint val="75000"/>
                </a:prstClr>
              </a:solidFill>
            </a:endParaRPr>
          </a:p>
        </p:txBody>
      </p:sp>
      <p:sp>
        <p:nvSpPr>
          <p:cNvPr id="10" name="Line 12" hidden="1">
            <a:extLst>
              <a:ext uri="{FF2B5EF4-FFF2-40B4-BE49-F238E27FC236}">
                <a16:creationId xmlns:a16="http://schemas.microsoft.com/office/drawing/2014/main" id="{DEC8A111-BFCD-42BC-8EA8-5B1916902448}"/>
              </a:ext>
            </a:extLst>
          </p:cNvPr>
          <p:cNvSpPr>
            <a:spLocks noChangeShapeType="1"/>
          </p:cNvSpPr>
          <p:nvPr userDrawn="1"/>
        </p:nvSpPr>
        <p:spPr bwMode="auto">
          <a:xfrm flipV="1">
            <a:off x="62203" y="857543"/>
            <a:ext cx="8836025" cy="0"/>
          </a:xfrm>
          <a:prstGeom prst="line">
            <a:avLst/>
          </a:prstGeom>
          <a:noFill/>
          <a:ln w="28575">
            <a:solidFill>
              <a:srgbClr val="002060"/>
            </a:solidFill>
            <a:round/>
            <a:headEnd type="none" w="sm" len="sm"/>
            <a:tailEnd type="none" w="sm" len="sm"/>
          </a:ln>
          <a:extLst>
            <a:ext uri="{909E8E84-426E-40DD-AFC4-6F175D3DCCD1}">
              <a14:hiddenFill xmlns:a14="http://schemas.microsoft.com/office/drawing/2010/main">
                <a:noFill/>
              </a14:hiddenFill>
            </a:ext>
          </a:extLst>
        </p:spPr>
        <p:txBody>
          <a:bodyPr wrap="none" lIns="91432" tIns="45716" rIns="91432" bIns="45716" anchor="ctr"/>
          <a:lstStyle/>
          <a:p>
            <a:endParaRPr lang="en-US">
              <a:solidFill>
                <a:prstClr val="black"/>
              </a:solidFill>
            </a:endParaRPr>
          </a:p>
        </p:txBody>
      </p:sp>
      <p:grpSp>
        <p:nvGrpSpPr>
          <p:cNvPr id="11" name="Group 10">
            <a:extLst>
              <a:ext uri="{FF2B5EF4-FFF2-40B4-BE49-F238E27FC236}">
                <a16:creationId xmlns:a16="http://schemas.microsoft.com/office/drawing/2014/main" id="{FE7AA0EC-EFCD-475D-832D-7B897DE34B25}"/>
              </a:ext>
            </a:extLst>
          </p:cNvPr>
          <p:cNvGrpSpPr/>
          <p:nvPr userDrawn="1"/>
        </p:nvGrpSpPr>
        <p:grpSpPr>
          <a:xfrm>
            <a:off x="-1" y="-908740"/>
            <a:ext cx="9025128" cy="3431098"/>
            <a:chOff x="-1" y="-908740"/>
            <a:chExt cx="9025128" cy="3431098"/>
          </a:xfrm>
        </p:grpSpPr>
        <p:pic>
          <p:nvPicPr>
            <p:cNvPr id="12" name="Picture 11">
              <a:extLst>
                <a:ext uri="{FF2B5EF4-FFF2-40B4-BE49-F238E27FC236}">
                  <a16:creationId xmlns:a16="http://schemas.microsoft.com/office/drawing/2014/main" id="{06DB455B-B8D0-46F8-9536-FE5AB67E8F8E}"/>
                </a:ext>
              </a:extLst>
            </p:cNvPr>
            <p:cNvPicPr>
              <a:picLocks noChangeAspect="1"/>
            </p:cNvPicPr>
            <p:nvPr userDrawn="1"/>
          </p:nvPicPr>
          <p:blipFill>
            <a:blip r:embed="rId2">
              <a:extLst>
                <a:ext uri="{28A0092B-C50C-407E-A947-70E740481C1C}">
                  <a14:useLocalDpi xmlns:a14="http://schemas.microsoft.com/office/drawing/2010/main" val="0"/>
                </a:ext>
              </a:extLst>
            </a:blip>
            <a:srcRect l="980" t="4601" r="12646"/>
            <a:stretch>
              <a:fillRect/>
            </a:stretch>
          </p:blipFill>
          <p:spPr>
            <a:xfrm rot="19598582" flipH="1">
              <a:off x="473939" y="-841232"/>
              <a:ext cx="5027560" cy="3296410"/>
            </a:xfrm>
            <a:custGeom>
              <a:avLst/>
              <a:gdLst>
                <a:gd name="connsiteX0" fmla="*/ 0 w 5027560"/>
                <a:gd name="connsiteY0" fmla="*/ 3296410 h 3296410"/>
                <a:gd name="connsiteX1" fmla="*/ 5007448 w 5027560"/>
                <a:gd name="connsiteY1" fmla="*/ 0 h 3296410"/>
                <a:gd name="connsiteX2" fmla="*/ 5027560 w 5027560"/>
                <a:gd name="connsiteY2" fmla="*/ 30550 h 3296410"/>
                <a:gd name="connsiteX3" fmla="*/ 66520 w 5027560"/>
                <a:gd name="connsiteY3" fmla="*/ 3296410 h 3296410"/>
              </a:gdLst>
              <a:ahLst/>
              <a:cxnLst>
                <a:cxn ang="0">
                  <a:pos x="connsiteX0" y="connsiteY0"/>
                </a:cxn>
                <a:cxn ang="0">
                  <a:pos x="connsiteX1" y="connsiteY1"/>
                </a:cxn>
                <a:cxn ang="0">
                  <a:pos x="connsiteX2" y="connsiteY2"/>
                </a:cxn>
                <a:cxn ang="0">
                  <a:pos x="connsiteX3" y="connsiteY3"/>
                </a:cxn>
              </a:cxnLst>
              <a:rect l="l" t="t" r="r" b="b"/>
              <a:pathLst>
                <a:path w="5027560" h="3296410">
                  <a:moveTo>
                    <a:pt x="0" y="3296410"/>
                  </a:moveTo>
                  <a:lnTo>
                    <a:pt x="5007448" y="0"/>
                  </a:lnTo>
                  <a:lnTo>
                    <a:pt x="5027560" y="30550"/>
                  </a:lnTo>
                  <a:lnTo>
                    <a:pt x="66520" y="3296410"/>
                  </a:lnTo>
                  <a:close/>
                </a:path>
              </a:pathLst>
            </a:custGeom>
          </p:spPr>
        </p:pic>
        <p:pic>
          <p:nvPicPr>
            <p:cNvPr id="13" name="Picture 12">
              <a:extLst>
                <a:ext uri="{FF2B5EF4-FFF2-40B4-BE49-F238E27FC236}">
                  <a16:creationId xmlns:a16="http://schemas.microsoft.com/office/drawing/2014/main" id="{42528479-4EB5-4BF5-84A6-6F804AFE8025}"/>
                </a:ext>
              </a:extLst>
            </p:cNvPr>
            <p:cNvPicPr>
              <a:picLocks noChangeAspect="1"/>
            </p:cNvPicPr>
            <p:nvPr userDrawn="1"/>
          </p:nvPicPr>
          <p:blipFill>
            <a:blip r:embed="rId2">
              <a:extLst>
                <a:ext uri="{28A0092B-C50C-407E-A947-70E740481C1C}">
                  <a14:useLocalDpi xmlns:a14="http://schemas.microsoft.com/office/drawing/2010/main" val="0"/>
                </a:ext>
              </a:extLst>
            </a:blip>
            <a:srcRect l="980" t="4601" r="12646"/>
            <a:stretch>
              <a:fillRect/>
            </a:stretch>
          </p:blipFill>
          <p:spPr>
            <a:xfrm rot="2001418">
              <a:off x="3327164" y="-908740"/>
              <a:ext cx="5232981" cy="3431098"/>
            </a:xfrm>
            <a:custGeom>
              <a:avLst/>
              <a:gdLst>
                <a:gd name="connsiteX0" fmla="*/ 0 w 5027560"/>
                <a:gd name="connsiteY0" fmla="*/ 3296410 h 3296410"/>
                <a:gd name="connsiteX1" fmla="*/ 5007448 w 5027560"/>
                <a:gd name="connsiteY1" fmla="*/ 0 h 3296410"/>
                <a:gd name="connsiteX2" fmla="*/ 5027560 w 5027560"/>
                <a:gd name="connsiteY2" fmla="*/ 30550 h 3296410"/>
                <a:gd name="connsiteX3" fmla="*/ 66520 w 5027560"/>
                <a:gd name="connsiteY3" fmla="*/ 3296410 h 3296410"/>
              </a:gdLst>
              <a:ahLst/>
              <a:cxnLst>
                <a:cxn ang="0">
                  <a:pos x="connsiteX0" y="connsiteY0"/>
                </a:cxn>
                <a:cxn ang="0">
                  <a:pos x="connsiteX1" y="connsiteY1"/>
                </a:cxn>
                <a:cxn ang="0">
                  <a:pos x="connsiteX2" y="connsiteY2"/>
                </a:cxn>
                <a:cxn ang="0">
                  <a:pos x="connsiteX3" y="connsiteY3"/>
                </a:cxn>
              </a:cxnLst>
              <a:rect l="l" t="t" r="r" b="b"/>
              <a:pathLst>
                <a:path w="5027560" h="3296410">
                  <a:moveTo>
                    <a:pt x="0" y="3296410"/>
                  </a:moveTo>
                  <a:lnTo>
                    <a:pt x="5007448" y="0"/>
                  </a:lnTo>
                  <a:lnTo>
                    <a:pt x="5027560" y="30550"/>
                  </a:lnTo>
                  <a:lnTo>
                    <a:pt x="66520" y="3296410"/>
                  </a:lnTo>
                  <a:close/>
                </a:path>
              </a:pathLst>
            </a:custGeom>
          </p:spPr>
        </p:pic>
        <p:sp>
          <p:nvSpPr>
            <p:cNvPr id="14" name="Line 12">
              <a:extLst>
                <a:ext uri="{FF2B5EF4-FFF2-40B4-BE49-F238E27FC236}">
                  <a16:creationId xmlns:a16="http://schemas.microsoft.com/office/drawing/2014/main" id="{FB13EA8E-E52E-414B-9A5A-44FA746131F3}"/>
                </a:ext>
              </a:extLst>
            </p:cNvPr>
            <p:cNvSpPr>
              <a:spLocks noChangeShapeType="1"/>
            </p:cNvSpPr>
            <p:nvPr userDrawn="1"/>
          </p:nvSpPr>
          <p:spPr bwMode="auto">
            <a:xfrm flipV="1">
              <a:off x="-1" y="835668"/>
              <a:ext cx="9025128" cy="0"/>
            </a:xfrm>
            <a:prstGeom prst="line">
              <a:avLst/>
            </a:prstGeom>
            <a:noFill/>
            <a:ln w="3175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lIns="91432" tIns="45716" rIns="91432" bIns="45716" anchor="ctr"/>
            <a:lstStyle/>
            <a:p>
              <a:endParaRPr lang="en-US">
                <a:solidFill>
                  <a:prstClr val="black"/>
                </a:solidFill>
              </a:endParaRPr>
            </a:p>
          </p:txBody>
        </p:sp>
      </p:grpSp>
    </p:spTree>
    <p:extLst>
      <p:ext uri="{BB962C8B-B14F-4D97-AF65-F5344CB8AC3E}">
        <p14:creationId xmlns:p14="http://schemas.microsoft.com/office/powerpoint/2010/main" val="1763824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390A7B5-2740-4948-A093-4143512560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7861" y="0"/>
            <a:ext cx="4291966" cy="6867144"/>
          </a:xfrm>
          <a:prstGeom prst="rect">
            <a:avLst/>
          </a:prstGeom>
        </p:spPr>
      </p:pic>
      <p:sp>
        <p:nvSpPr>
          <p:cNvPr id="2" name="Title 1"/>
          <p:cNvSpPr>
            <a:spLocks noGrp="1"/>
          </p:cNvSpPr>
          <p:nvPr>
            <p:ph type="ctrTitle"/>
          </p:nvPr>
        </p:nvSpPr>
        <p:spPr>
          <a:xfrm>
            <a:off x="479574" y="2621145"/>
            <a:ext cx="4646608" cy="1678482"/>
          </a:xfrm>
        </p:spPr>
        <p:txBody>
          <a:bodyPr anchor="b">
            <a:normAutofit/>
          </a:bodyPr>
          <a:lstStyle>
            <a:lvl1pPr algn="l">
              <a:lnSpc>
                <a:spcPct val="89000"/>
              </a:lnSpc>
              <a:defRPr sz="3200" b="1">
                <a:solidFill>
                  <a:schemeClr val="tx2"/>
                </a:solidFill>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p:nvPr>
        </p:nvSpPr>
        <p:spPr>
          <a:xfrm>
            <a:off x="472838" y="4392696"/>
            <a:ext cx="4346112" cy="1253551"/>
          </a:xfrm>
        </p:spPr>
        <p:txBody>
          <a:bodyPr lIns="118872"/>
          <a:lstStyle>
            <a:lvl1pPr marL="0" indent="0" algn="l">
              <a:lnSpc>
                <a:spcPct val="89000"/>
              </a:lnSpc>
              <a:buNone/>
              <a:defRPr sz="2400" b="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6" name="Arrow: Pentagon 25">
            <a:extLst>
              <a:ext uri="{FF2B5EF4-FFF2-40B4-BE49-F238E27FC236}">
                <a16:creationId xmlns:a16="http://schemas.microsoft.com/office/drawing/2014/main" id="{24CADF82-9AD3-4B76-BF5E-DB6D61B7A0AE}"/>
              </a:ext>
            </a:extLst>
          </p:cNvPr>
          <p:cNvSpPr/>
          <p:nvPr userDrawn="1"/>
        </p:nvSpPr>
        <p:spPr>
          <a:xfrm>
            <a:off x="2101174" y="906074"/>
            <a:ext cx="3303883" cy="481762"/>
          </a:xfrm>
          <a:prstGeom prst="homePlate">
            <a:avLst>
              <a:gd name="adj" fmla="val 28740"/>
            </a:avLst>
          </a:prstGeom>
          <a:gradFill>
            <a:gsLst>
              <a:gs pos="54000">
                <a:schemeClr val="accent4"/>
              </a:gs>
              <a:gs pos="100000">
                <a:schemeClr val="accent1"/>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6FB7E7C1-ACCA-4B2A-ADE8-FC3FA842A97A}"/>
              </a:ext>
            </a:extLst>
          </p:cNvPr>
          <p:cNvSpPr/>
          <p:nvPr userDrawn="1"/>
        </p:nvSpPr>
        <p:spPr>
          <a:xfrm>
            <a:off x="2101174" y="1466732"/>
            <a:ext cx="3303883" cy="481762"/>
          </a:xfrm>
          <a:prstGeom prst="homePlate">
            <a:avLst>
              <a:gd name="adj" fmla="val 28740"/>
            </a:avLst>
          </a:prstGeom>
          <a:gradFill>
            <a:gsLst>
              <a:gs pos="54000">
                <a:schemeClr val="accent5"/>
              </a:gs>
              <a:gs pos="100000">
                <a:srgbClr val="00224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Rectangle: Rounded Corners 3">
            <a:extLst>
              <a:ext uri="{FF2B5EF4-FFF2-40B4-BE49-F238E27FC236}">
                <a16:creationId xmlns:a16="http://schemas.microsoft.com/office/drawing/2014/main" id="{612A2A88-B929-4322-9D78-91E50A16D155}"/>
              </a:ext>
            </a:extLst>
          </p:cNvPr>
          <p:cNvSpPr/>
          <p:nvPr userDrawn="1"/>
        </p:nvSpPr>
        <p:spPr>
          <a:xfrm>
            <a:off x="2308300" y="5817141"/>
            <a:ext cx="6451652" cy="95327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85000"/>
              </a:lnSpc>
              <a:spcBef>
                <a:spcPts val="30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DISTRIBUTION STATEMENT E:  </a:t>
            </a:r>
            <a:r>
              <a:rPr kumimoji="0" lang="en-US" sz="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Distribution authorized to DoD components only; Critical Technology; 07 January 2019; Releasable to FSC support contractors </a:t>
            </a:r>
            <a:br>
              <a:rPr kumimoji="0" lang="en-US" sz="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r>
              <a:rPr kumimoji="0" lang="en-US" sz="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who have signed FSC NDA on file; Other requests shall be referred to Naval Sea Systems Command, 1333 Isaac Hull Ave, SE, Washington Navy Yard, DC, 20376.</a:t>
            </a:r>
          </a:p>
          <a:p>
            <a:pPr marL="0" marR="0" lvl="0" indent="0" algn="l" defTabSz="457200" rtl="0" eaLnBrk="1" fontAlgn="auto" latinLnBrk="0" hangingPunct="1">
              <a:lnSpc>
                <a:spcPct val="85000"/>
              </a:lnSpc>
              <a:spcBef>
                <a:spcPts val="30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WARNING:</a:t>
            </a:r>
            <a:r>
              <a:rPr kumimoji="0" lang="en-US" sz="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This document contains technical data whose export is restricted by the Arms Export Control Act (Title 22, U.S.C., Sec 2751, </a:t>
            </a:r>
            <a:br>
              <a:rPr kumimoji="0" lang="en-US" sz="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r>
              <a:rPr kumimoji="0" lang="en-US" sz="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et seq.) or the Export Administration Act of 1979 (Title 50, U.S.C., App. 2401 et seq.), as amended.  Violations of these export laws are </a:t>
            </a:r>
            <a:br>
              <a:rPr kumimoji="0" lang="en-US" sz="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r>
              <a:rPr kumimoji="0" lang="en-US" sz="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subject to severe criminal penalties. Disseminate in accordance with provisions of DoD Directive 5230.25.</a:t>
            </a:r>
          </a:p>
          <a:p>
            <a:pPr marL="0" marR="0" lvl="0" indent="0" algn="l" defTabSz="457200" rtl="0" eaLnBrk="1" fontAlgn="auto" latinLnBrk="0" hangingPunct="1">
              <a:lnSpc>
                <a:spcPct val="85000"/>
              </a:lnSpc>
              <a:spcBef>
                <a:spcPts val="30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DESTRUCTION NOTICE:</a:t>
            </a:r>
            <a:r>
              <a:rPr kumimoji="0" lang="en-US" sz="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For unclassified, limited documents, destroy by any method that will prevent disclosure of contents or </a:t>
            </a:r>
            <a:br>
              <a:rPr kumimoji="0" lang="en-US" sz="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r>
              <a:rPr kumimoji="0" lang="en-US" sz="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reconstruction of the document. For classified documents, destroy in accordance with [insert organization instruction] or DoD 5220.22-M.</a:t>
            </a:r>
          </a:p>
        </p:txBody>
      </p:sp>
      <p:sp>
        <p:nvSpPr>
          <p:cNvPr id="16" name="TextBox 15">
            <a:extLst>
              <a:ext uri="{FF2B5EF4-FFF2-40B4-BE49-F238E27FC236}">
                <a16:creationId xmlns:a16="http://schemas.microsoft.com/office/drawing/2014/main" id="{728A5814-2136-4910-9887-8D3B696EB313}"/>
              </a:ext>
            </a:extLst>
          </p:cNvPr>
          <p:cNvSpPr txBox="1"/>
          <p:nvPr userDrawn="1"/>
        </p:nvSpPr>
        <p:spPr>
          <a:xfrm>
            <a:off x="7499289" y="6341762"/>
            <a:ext cx="1213795" cy="410882"/>
          </a:xfrm>
          <a:prstGeom prst="rect">
            <a:avLst/>
          </a:prstGeom>
          <a:noFill/>
        </p:spPr>
        <p:txBody>
          <a:bodyPr wrap="none" rtlCol="0">
            <a:spAutoFit/>
          </a:bodyPr>
          <a:lstStyle/>
          <a:p>
            <a:pPr algn="ctr">
              <a:lnSpc>
                <a:spcPct val="90000"/>
              </a:lnSpc>
            </a:pPr>
            <a:r>
              <a:rPr lang="en-US" sz="1150" b="1" dirty="0">
                <a:solidFill>
                  <a:srgbClr val="FF0000"/>
                </a:solidFill>
                <a:latin typeface="Arial Narrow" panose="020B0606020202030204" pitchFamily="34" charset="0"/>
              </a:rPr>
              <a:t>CUI // DRAFT // </a:t>
            </a:r>
            <a:br>
              <a:rPr lang="en-US" sz="1150" b="1" dirty="0">
                <a:solidFill>
                  <a:srgbClr val="FF0000"/>
                </a:solidFill>
                <a:latin typeface="Arial Narrow" panose="020B0606020202030204" pitchFamily="34" charset="0"/>
              </a:rPr>
            </a:br>
            <a:r>
              <a:rPr lang="en-US" sz="1150" b="1" dirty="0">
                <a:solidFill>
                  <a:srgbClr val="FF0000"/>
                </a:solidFill>
                <a:latin typeface="Arial Narrow" panose="020B0606020202030204" pitchFamily="34" charset="0"/>
              </a:rPr>
              <a:t>PRE-DECISIONAL</a:t>
            </a:r>
          </a:p>
        </p:txBody>
      </p:sp>
      <p:cxnSp>
        <p:nvCxnSpPr>
          <p:cNvPr id="11" name="Straight Connector 10">
            <a:extLst>
              <a:ext uri="{FF2B5EF4-FFF2-40B4-BE49-F238E27FC236}">
                <a16:creationId xmlns:a16="http://schemas.microsoft.com/office/drawing/2014/main" id="{4AF6A412-04D9-4328-81DB-5D4791711721}"/>
              </a:ext>
            </a:extLst>
          </p:cNvPr>
          <p:cNvCxnSpPr/>
          <p:nvPr userDrawn="1"/>
        </p:nvCxnSpPr>
        <p:spPr>
          <a:xfrm flipH="1">
            <a:off x="502022" y="5724071"/>
            <a:ext cx="489204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8" name="Picture 17" descr="A close up of a sign&#10;&#10;Description automatically generated">
            <a:extLst>
              <a:ext uri="{FF2B5EF4-FFF2-40B4-BE49-F238E27FC236}">
                <a16:creationId xmlns:a16="http://schemas.microsoft.com/office/drawing/2014/main" id="{8444A37E-BDCE-4117-ADEB-B4CB8F9BAFE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643328" y="5951926"/>
            <a:ext cx="645518" cy="662525"/>
          </a:xfrm>
          <a:prstGeom prst="rect">
            <a:avLst/>
          </a:prstGeom>
        </p:spPr>
      </p:pic>
      <p:pic>
        <p:nvPicPr>
          <p:cNvPr id="8" name="Picture 7" descr="A picture containing drawing, sitting, blue, black&#10;&#10;Description automatically generated">
            <a:extLst>
              <a:ext uri="{FF2B5EF4-FFF2-40B4-BE49-F238E27FC236}">
                <a16:creationId xmlns:a16="http://schemas.microsoft.com/office/drawing/2014/main" id="{53CF5154-5DEE-49D4-B82C-7C5E7E16495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023" y="6041137"/>
            <a:ext cx="1052458" cy="478389"/>
          </a:xfrm>
          <a:prstGeom prst="rect">
            <a:avLst/>
          </a:prstGeom>
        </p:spPr>
      </p:pic>
      <p:grpSp>
        <p:nvGrpSpPr>
          <p:cNvPr id="5" name="Group 4">
            <a:extLst>
              <a:ext uri="{FF2B5EF4-FFF2-40B4-BE49-F238E27FC236}">
                <a16:creationId xmlns:a16="http://schemas.microsoft.com/office/drawing/2014/main" id="{5CDFCFE8-1BCD-4BAF-8D99-BAD6D551DA53}"/>
              </a:ext>
            </a:extLst>
          </p:cNvPr>
          <p:cNvGrpSpPr/>
          <p:nvPr userDrawn="1"/>
        </p:nvGrpSpPr>
        <p:grpSpPr>
          <a:xfrm>
            <a:off x="194551" y="184933"/>
            <a:ext cx="2493422" cy="2490174"/>
            <a:chOff x="194551" y="184933"/>
            <a:chExt cx="2493422" cy="2490174"/>
          </a:xfrm>
        </p:grpSpPr>
        <p:sp>
          <p:nvSpPr>
            <p:cNvPr id="29" name="Oval 28">
              <a:extLst>
                <a:ext uri="{FF2B5EF4-FFF2-40B4-BE49-F238E27FC236}">
                  <a16:creationId xmlns:a16="http://schemas.microsoft.com/office/drawing/2014/main" id="{2F53B28C-AF4F-4435-9C49-48E443CA7B94}"/>
                </a:ext>
              </a:extLst>
            </p:cNvPr>
            <p:cNvSpPr/>
            <p:nvPr userDrawn="1"/>
          </p:nvSpPr>
          <p:spPr bwMode="gray">
            <a:xfrm>
              <a:off x="194551" y="184933"/>
              <a:ext cx="2493422" cy="24901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9" name="Picture 18" descr="A blue and white sign&#10;&#10;Description automatically generated">
              <a:extLst>
                <a:ext uri="{FF2B5EF4-FFF2-40B4-BE49-F238E27FC236}">
                  <a16:creationId xmlns:a16="http://schemas.microsoft.com/office/drawing/2014/main" id="{5EB197AF-352A-460C-91F2-168B421369F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52547" y="234560"/>
              <a:ext cx="2378655" cy="2386584"/>
            </a:xfrm>
            <a:prstGeom prst="rect">
              <a:avLst/>
            </a:prstGeom>
          </p:spPr>
        </p:pic>
      </p:grpSp>
    </p:spTree>
    <p:extLst>
      <p:ext uri="{BB962C8B-B14F-4D97-AF65-F5344CB8AC3E}">
        <p14:creationId xmlns:p14="http://schemas.microsoft.com/office/powerpoint/2010/main" val="4219208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3">
            <a:extLst>
              <a:ext uri="{FF2B5EF4-FFF2-40B4-BE49-F238E27FC236}">
                <a16:creationId xmlns:a16="http://schemas.microsoft.com/office/drawing/2014/main" id="{6B9862E8-375B-48A9-892A-A3968359AA35}"/>
              </a:ext>
            </a:extLst>
          </p:cNvPr>
          <p:cNvSpPr>
            <a:spLocks noGrp="1"/>
          </p:cNvSpPr>
          <p:nvPr>
            <p:ph type="dt" sz="half" idx="2"/>
          </p:nvPr>
        </p:nvSpPr>
        <p:spPr>
          <a:xfrm>
            <a:off x="156483" y="6404989"/>
            <a:ext cx="573092" cy="335531"/>
          </a:xfrm>
          <a:prstGeom prst="rect">
            <a:avLst/>
          </a:prstGeom>
        </p:spPr>
        <p:txBody>
          <a:bodyPr vert="horz" lIns="0" tIns="45720" rIns="0" bIns="45720" rtlCol="0" anchor="t"/>
          <a:lstStyle>
            <a:lvl1pPr algn="l">
              <a:defRPr sz="900" b="1">
                <a:solidFill>
                  <a:schemeClr val="tx2"/>
                </a:solidFill>
                <a:latin typeface="Arial" panose="020B0604020202020204" pitchFamily="34" charset="0"/>
                <a:cs typeface="Arial" panose="020B0604020202020204" pitchFamily="34" charset="0"/>
              </a:defRPr>
            </a:lvl1pPr>
          </a:lstStyle>
          <a:p>
            <a:fld id="{FFA86881-0DB1-44BB-90B8-826E18F26DFD}" type="datetime1">
              <a:rPr lang="en-US" smtClean="0"/>
              <a:t>12/14/2020</a:t>
            </a:fld>
            <a:endParaRPr lang="en-US" dirty="0"/>
          </a:p>
        </p:txBody>
      </p:sp>
      <p:sp>
        <p:nvSpPr>
          <p:cNvPr id="16" name="Footer Placeholder 4">
            <a:extLst>
              <a:ext uri="{FF2B5EF4-FFF2-40B4-BE49-F238E27FC236}">
                <a16:creationId xmlns:a16="http://schemas.microsoft.com/office/drawing/2014/main" id="{5075A3A2-4E00-412B-8367-3BA6ED053853}"/>
              </a:ext>
            </a:extLst>
          </p:cNvPr>
          <p:cNvSpPr>
            <a:spLocks noGrp="1"/>
          </p:cNvSpPr>
          <p:nvPr>
            <p:ph type="ftr" sz="quarter" idx="3"/>
          </p:nvPr>
        </p:nvSpPr>
        <p:spPr>
          <a:xfrm>
            <a:off x="811996" y="6410590"/>
            <a:ext cx="5549893" cy="329930"/>
          </a:xfrm>
          <a:prstGeom prst="rect">
            <a:avLst/>
          </a:prstGeom>
        </p:spPr>
        <p:txBody>
          <a:bodyPr vert="horz" lIns="91440" tIns="45720" rIns="91440" bIns="0" rtlCol="0" anchor="t"/>
          <a:lstStyle>
            <a:lvl1pPr algn="ctr">
              <a:defRPr sz="1000">
                <a:solidFill>
                  <a:schemeClr val="tx1">
                    <a:tint val="75000"/>
                  </a:schemeClr>
                </a:solidFill>
                <a:latin typeface="Arial" panose="020B0604020202020204" pitchFamily="34" charset="0"/>
                <a:cs typeface="Arial" panose="020B0604020202020204" pitchFamily="34" charset="0"/>
              </a:defRPr>
            </a:lvl1pPr>
          </a:lstStyle>
          <a:p>
            <a:pPr algn="l">
              <a:lnSpc>
                <a:spcPct val="85000"/>
              </a:lnSpc>
            </a:pPr>
            <a:r>
              <a:rPr lang="en-US" sz="800" b="1" dirty="0">
                <a:solidFill>
                  <a:srgbClr val="FF0000"/>
                </a:solidFill>
              </a:rPr>
              <a:t>DISTRIBUTION STATEMENT E:  Distribution authorized to DoD components only; Critical Technology; </a:t>
            </a:r>
            <a:br>
              <a:rPr lang="en-US" sz="800" b="1" dirty="0">
                <a:solidFill>
                  <a:srgbClr val="FF0000"/>
                </a:solidFill>
              </a:rPr>
            </a:br>
            <a:r>
              <a:rPr lang="en-US" sz="800" b="1" dirty="0">
                <a:solidFill>
                  <a:srgbClr val="FF0000"/>
                </a:solidFill>
              </a:rPr>
              <a:t>07 January 2019; Releasable to FSC support contractors who have signed FSC NDA on file; Other requests shall be referred to Naval Sea Systems Command, 1333 Isaac Hull Ave, SE, Washington Navy Yard, DC, 20376.</a:t>
            </a:r>
          </a:p>
        </p:txBody>
      </p:sp>
      <p:sp>
        <p:nvSpPr>
          <p:cNvPr id="7" name="Slide Number Placeholder 5">
            <a:extLst>
              <a:ext uri="{FF2B5EF4-FFF2-40B4-BE49-F238E27FC236}">
                <a16:creationId xmlns:a16="http://schemas.microsoft.com/office/drawing/2014/main" id="{788D9BF4-1290-4AD6-967F-560C2CB22495}"/>
              </a:ext>
            </a:extLst>
          </p:cNvPr>
          <p:cNvSpPr>
            <a:spLocks noGrp="1"/>
          </p:cNvSpPr>
          <p:nvPr>
            <p:ph type="sldNum" sz="quarter" idx="4"/>
          </p:nvPr>
        </p:nvSpPr>
        <p:spPr bwMode="white">
          <a:xfrm>
            <a:off x="8386654" y="6400062"/>
            <a:ext cx="575063" cy="208870"/>
          </a:xfrm>
          <a:prstGeom prst="rect">
            <a:avLst/>
          </a:prstGeom>
        </p:spPr>
        <p:txBody>
          <a:bodyPr vert="horz" lIns="91440" tIns="45720" rIns="91440" bIns="45720" rtlCol="0" anchor="ctr"/>
          <a:lstStyle>
            <a:lvl1pPr algn="ctr">
              <a:defRPr sz="900">
                <a:solidFill>
                  <a:schemeClr val="bg1"/>
                </a:solidFill>
                <a:latin typeface="Arial" panose="020B0604020202020204" pitchFamily="34" charset="0"/>
                <a:cs typeface="Arial" panose="020B0604020202020204" pitchFamily="34" charset="0"/>
              </a:defRPr>
            </a:lvl1pPr>
          </a:lstStyle>
          <a:p>
            <a:fld id="{DA4A3B60-6FA3-4F17-9862-83EAAAB47813}" type="slidenum">
              <a:rPr lang="en-US" smtClean="0"/>
              <a:pPr/>
              <a:t>‹#›</a:t>
            </a:fld>
            <a:endParaRPr lang="en-US" dirty="0"/>
          </a:p>
        </p:txBody>
      </p:sp>
      <p:sp>
        <p:nvSpPr>
          <p:cNvPr id="8" name="Title 1">
            <a:extLst>
              <a:ext uri="{FF2B5EF4-FFF2-40B4-BE49-F238E27FC236}">
                <a16:creationId xmlns:a16="http://schemas.microsoft.com/office/drawing/2014/main" id="{D970AA34-7CB2-4843-AAFD-9618950CBD96}"/>
              </a:ext>
            </a:extLst>
          </p:cNvPr>
          <p:cNvSpPr>
            <a:spLocks noGrp="1"/>
          </p:cNvSpPr>
          <p:nvPr>
            <p:ph type="title"/>
          </p:nvPr>
        </p:nvSpPr>
        <p:spPr>
          <a:xfrm>
            <a:off x="1147314" y="224286"/>
            <a:ext cx="6927012" cy="759861"/>
          </a:xfrm>
        </p:spPr>
        <p:txBody>
          <a:bodyPr vert="horz" lIns="91440" tIns="45720" rIns="91440" bIns="45720" rtlCol="0" anchor="ctr" anchorCtr="0">
            <a:normAutofit/>
          </a:bodyPr>
          <a:lstStyle>
            <a:lvl1pPr>
              <a:defRPr lang="en-US" dirty="0"/>
            </a:lvl1pPr>
          </a:lstStyle>
          <a:p>
            <a:pPr lvl="0" algn="ctr"/>
            <a:r>
              <a:rPr lang="en-US" dirty="0"/>
              <a:t>Click to edit Master title style</a:t>
            </a:r>
          </a:p>
        </p:txBody>
      </p:sp>
    </p:spTree>
    <p:extLst>
      <p:ext uri="{BB962C8B-B14F-4D97-AF65-F5344CB8AC3E}">
        <p14:creationId xmlns:p14="http://schemas.microsoft.com/office/powerpoint/2010/main" val="2263086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13234"/>
            <a:ext cx="4017524" cy="4961106"/>
          </a:xfrm>
        </p:spPr>
        <p:txBody>
          <a:bodyPr>
            <a:normAutofit/>
          </a:bodyPr>
          <a:lstStyle>
            <a:lvl1pPr>
              <a:defRPr sz="20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299" y="1313234"/>
            <a:ext cx="4000501" cy="4961106"/>
          </a:xfrm>
        </p:spPr>
        <p:txBody>
          <a:bodyPr>
            <a:normAutofit/>
          </a:bodyPr>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a:extLst>
              <a:ext uri="{FF2B5EF4-FFF2-40B4-BE49-F238E27FC236}">
                <a16:creationId xmlns:a16="http://schemas.microsoft.com/office/drawing/2014/main" id="{D876F4A7-7060-4F77-BA4F-94569A554E9B}"/>
              </a:ext>
            </a:extLst>
          </p:cNvPr>
          <p:cNvSpPr>
            <a:spLocks noGrp="1"/>
          </p:cNvSpPr>
          <p:nvPr>
            <p:ph type="dt" sz="half" idx="10"/>
          </p:nvPr>
        </p:nvSpPr>
        <p:spPr>
          <a:xfrm>
            <a:off x="156483" y="6404989"/>
            <a:ext cx="573092" cy="335531"/>
          </a:xfrm>
          <a:prstGeom prst="rect">
            <a:avLst/>
          </a:prstGeom>
        </p:spPr>
        <p:txBody>
          <a:bodyPr vert="horz" lIns="0" tIns="45720" rIns="0" bIns="45720" rtlCol="0" anchor="t"/>
          <a:lstStyle>
            <a:lvl1pPr algn="l">
              <a:defRPr sz="900" b="1">
                <a:solidFill>
                  <a:schemeClr val="tx2"/>
                </a:solidFill>
                <a:latin typeface="Arial" panose="020B0604020202020204" pitchFamily="34" charset="0"/>
                <a:cs typeface="Arial" panose="020B0604020202020204" pitchFamily="34" charset="0"/>
              </a:defRPr>
            </a:lvl1pPr>
          </a:lstStyle>
          <a:p>
            <a:fld id="{19B4AEA3-A17D-4881-A621-FD58D851007D}" type="datetime1">
              <a:rPr lang="en-US" smtClean="0"/>
              <a:t>12/14/2020</a:t>
            </a:fld>
            <a:endParaRPr lang="en-US" dirty="0"/>
          </a:p>
        </p:txBody>
      </p:sp>
      <p:sp>
        <p:nvSpPr>
          <p:cNvPr id="15" name="Footer Placeholder 4">
            <a:extLst>
              <a:ext uri="{FF2B5EF4-FFF2-40B4-BE49-F238E27FC236}">
                <a16:creationId xmlns:a16="http://schemas.microsoft.com/office/drawing/2014/main" id="{F869660F-31DA-4761-BE39-40765DD7D192}"/>
              </a:ext>
            </a:extLst>
          </p:cNvPr>
          <p:cNvSpPr>
            <a:spLocks noGrp="1"/>
          </p:cNvSpPr>
          <p:nvPr>
            <p:ph type="ftr" sz="quarter" idx="3"/>
          </p:nvPr>
        </p:nvSpPr>
        <p:spPr>
          <a:xfrm>
            <a:off x="811996" y="6410590"/>
            <a:ext cx="5549893" cy="329930"/>
          </a:xfrm>
          <a:prstGeom prst="rect">
            <a:avLst/>
          </a:prstGeom>
        </p:spPr>
        <p:txBody>
          <a:bodyPr vert="horz" lIns="91440" tIns="45720" rIns="91440" bIns="0" rtlCol="0" anchor="t"/>
          <a:lstStyle>
            <a:lvl1pPr algn="ctr">
              <a:defRPr sz="1000">
                <a:solidFill>
                  <a:schemeClr val="tx1">
                    <a:tint val="75000"/>
                  </a:schemeClr>
                </a:solidFill>
                <a:latin typeface="Arial" panose="020B0604020202020204" pitchFamily="34" charset="0"/>
                <a:cs typeface="Arial" panose="020B0604020202020204" pitchFamily="34" charset="0"/>
              </a:defRPr>
            </a:lvl1pPr>
          </a:lstStyle>
          <a:p>
            <a:pPr algn="l">
              <a:lnSpc>
                <a:spcPct val="85000"/>
              </a:lnSpc>
            </a:pPr>
            <a:r>
              <a:rPr lang="en-US" sz="800" b="1" dirty="0">
                <a:solidFill>
                  <a:srgbClr val="FF0000"/>
                </a:solidFill>
              </a:rPr>
              <a:t>DISTRIBUTION STATEMENT E:  Distribution authorized to DoD components only; Critical Technology; </a:t>
            </a:r>
            <a:br>
              <a:rPr lang="en-US" sz="800" b="1" dirty="0">
                <a:solidFill>
                  <a:srgbClr val="FF0000"/>
                </a:solidFill>
              </a:rPr>
            </a:br>
            <a:r>
              <a:rPr lang="en-US" sz="800" b="1" dirty="0">
                <a:solidFill>
                  <a:srgbClr val="FF0000"/>
                </a:solidFill>
              </a:rPr>
              <a:t>07 January 2019; Releasable to FSC support contractors who have signed FSC NDA on file; Other requests shall be referred to Naval Sea Systems Command, 1333 Isaac Hull Ave, SE, Washington Navy Yard, DC, 20376.</a:t>
            </a:r>
          </a:p>
        </p:txBody>
      </p:sp>
      <p:sp>
        <p:nvSpPr>
          <p:cNvPr id="8" name="Slide Number Placeholder 5">
            <a:extLst>
              <a:ext uri="{FF2B5EF4-FFF2-40B4-BE49-F238E27FC236}">
                <a16:creationId xmlns:a16="http://schemas.microsoft.com/office/drawing/2014/main" id="{80F64591-4689-4CC0-ABAD-883E9EE7B773}"/>
              </a:ext>
            </a:extLst>
          </p:cNvPr>
          <p:cNvSpPr>
            <a:spLocks noGrp="1"/>
          </p:cNvSpPr>
          <p:nvPr>
            <p:ph type="sldNum" sz="quarter" idx="4"/>
          </p:nvPr>
        </p:nvSpPr>
        <p:spPr bwMode="white">
          <a:xfrm>
            <a:off x="8386654" y="6400062"/>
            <a:ext cx="575063" cy="208870"/>
          </a:xfrm>
          <a:prstGeom prst="rect">
            <a:avLst/>
          </a:prstGeom>
        </p:spPr>
        <p:txBody>
          <a:bodyPr vert="horz" lIns="91440" tIns="45720" rIns="91440" bIns="45720" rtlCol="0" anchor="ctr"/>
          <a:lstStyle>
            <a:lvl1pPr algn="ctr">
              <a:defRPr sz="900">
                <a:solidFill>
                  <a:schemeClr val="bg1"/>
                </a:solidFill>
                <a:latin typeface="Arial" panose="020B0604020202020204" pitchFamily="34" charset="0"/>
                <a:cs typeface="Arial" panose="020B0604020202020204" pitchFamily="34" charset="0"/>
              </a:defRPr>
            </a:lvl1pPr>
          </a:lstStyle>
          <a:p>
            <a:fld id="{DA4A3B60-6FA3-4F17-9862-83EAAAB47813}" type="slidenum">
              <a:rPr lang="en-US" smtClean="0"/>
              <a:pPr/>
              <a:t>‹#›</a:t>
            </a:fld>
            <a:endParaRPr lang="en-US" dirty="0"/>
          </a:p>
        </p:txBody>
      </p:sp>
      <p:sp>
        <p:nvSpPr>
          <p:cNvPr id="9" name="Title 1">
            <a:extLst>
              <a:ext uri="{FF2B5EF4-FFF2-40B4-BE49-F238E27FC236}">
                <a16:creationId xmlns:a16="http://schemas.microsoft.com/office/drawing/2014/main" id="{810AD72C-EA45-4737-8B8C-2BE7A38BEDB8}"/>
              </a:ext>
            </a:extLst>
          </p:cNvPr>
          <p:cNvSpPr>
            <a:spLocks noGrp="1"/>
          </p:cNvSpPr>
          <p:nvPr>
            <p:ph type="title"/>
          </p:nvPr>
        </p:nvSpPr>
        <p:spPr>
          <a:xfrm>
            <a:off x="1147314" y="224286"/>
            <a:ext cx="6927012" cy="759861"/>
          </a:xfrm>
        </p:spPr>
        <p:txBody>
          <a:bodyPr vert="horz" lIns="91440" tIns="45720" rIns="91440" bIns="45720" rtlCol="0" anchor="ctr" anchorCtr="0">
            <a:normAutofit/>
          </a:bodyPr>
          <a:lstStyle>
            <a:lvl1pPr>
              <a:defRPr lang="en-US" dirty="0"/>
            </a:lvl1pPr>
          </a:lstStyle>
          <a:p>
            <a:pPr lvl="0" algn="ctr"/>
            <a:r>
              <a:rPr lang="en-US" dirty="0"/>
              <a:t>Click to edit Master title style</a:t>
            </a:r>
          </a:p>
        </p:txBody>
      </p:sp>
    </p:spTree>
    <p:extLst>
      <p:ext uri="{BB962C8B-B14F-4D97-AF65-F5344CB8AC3E}">
        <p14:creationId xmlns:p14="http://schemas.microsoft.com/office/powerpoint/2010/main" val="2966467801"/>
      </p:ext>
    </p:extLst>
  </p:cSld>
  <p:clrMapOvr>
    <a:masterClrMapping/>
  </p:clrMapOvr>
  <p:extLst>
    <p:ext uri="{DCECCB84-F9BA-43D5-87BE-67443E8EF086}">
      <p15:sldGuideLst xmlns:p15="http://schemas.microsoft.com/office/powerpoint/2012/main">
        <p15:guide id="1" orient="horz" pos="7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7314" y="224286"/>
            <a:ext cx="6927012" cy="759861"/>
          </a:xfrm>
        </p:spPr>
        <p:txBody>
          <a:bodyPr vert="horz" lIns="91440" tIns="45720" rIns="91440" bIns="45720" rtlCol="0" anchor="ctr" anchorCtr="0">
            <a:normAutofit/>
          </a:bodyPr>
          <a:lstStyle>
            <a:lvl1pPr>
              <a:defRPr lang="en-US" dirty="0"/>
            </a:lvl1pPr>
          </a:lstStyle>
          <a:p>
            <a:pPr lvl="0" algn="ctr"/>
            <a:r>
              <a:rPr lang="en-US" dirty="0"/>
              <a:t>Click to edit Master title style</a:t>
            </a:r>
          </a:p>
        </p:txBody>
      </p:sp>
      <p:sp>
        <p:nvSpPr>
          <p:cNvPr id="3" name="Text Placeholder 2"/>
          <p:cNvSpPr>
            <a:spLocks noGrp="1"/>
          </p:cNvSpPr>
          <p:nvPr>
            <p:ph type="body" idx="1"/>
          </p:nvPr>
        </p:nvSpPr>
        <p:spPr>
          <a:xfrm>
            <a:off x="457200" y="1292057"/>
            <a:ext cx="4038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15968"/>
            <a:ext cx="4038600" cy="41705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8200" y="1292057"/>
            <a:ext cx="4038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200" y="2115969"/>
            <a:ext cx="4038600" cy="41705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FC098D17-7DCB-430D-B6C0-9E425980E40D}"/>
              </a:ext>
            </a:extLst>
          </p:cNvPr>
          <p:cNvSpPr>
            <a:spLocks noGrp="1"/>
          </p:cNvSpPr>
          <p:nvPr>
            <p:ph type="dt" sz="half" idx="13"/>
          </p:nvPr>
        </p:nvSpPr>
        <p:spPr>
          <a:xfrm>
            <a:off x="156483" y="6404989"/>
            <a:ext cx="573092" cy="335531"/>
          </a:xfrm>
          <a:prstGeom prst="rect">
            <a:avLst/>
          </a:prstGeom>
        </p:spPr>
        <p:txBody>
          <a:bodyPr vert="horz" lIns="0" tIns="45720" rIns="0" bIns="45720" rtlCol="0" anchor="t"/>
          <a:lstStyle>
            <a:lvl1pPr algn="l">
              <a:defRPr sz="900" b="1">
                <a:solidFill>
                  <a:schemeClr val="tx2"/>
                </a:solidFill>
                <a:latin typeface="Arial" panose="020B0604020202020204" pitchFamily="34" charset="0"/>
                <a:cs typeface="Arial" panose="020B0604020202020204" pitchFamily="34" charset="0"/>
              </a:defRPr>
            </a:lvl1pPr>
          </a:lstStyle>
          <a:p>
            <a:fld id="{D45007B4-81DA-40CC-A710-7F7325F90B51}" type="datetime1">
              <a:rPr lang="en-US" smtClean="0"/>
              <a:t>12/14/2020</a:t>
            </a:fld>
            <a:endParaRPr lang="en-US" dirty="0"/>
          </a:p>
        </p:txBody>
      </p:sp>
      <p:sp>
        <p:nvSpPr>
          <p:cNvPr id="14" name="Footer Placeholder 4">
            <a:extLst>
              <a:ext uri="{FF2B5EF4-FFF2-40B4-BE49-F238E27FC236}">
                <a16:creationId xmlns:a16="http://schemas.microsoft.com/office/drawing/2014/main" id="{E92818DB-160E-4FF9-9916-025986F2238F}"/>
              </a:ext>
            </a:extLst>
          </p:cNvPr>
          <p:cNvSpPr>
            <a:spLocks noGrp="1"/>
          </p:cNvSpPr>
          <p:nvPr>
            <p:ph type="ftr" sz="quarter" idx="14"/>
          </p:nvPr>
        </p:nvSpPr>
        <p:spPr>
          <a:xfrm>
            <a:off x="811996" y="6410590"/>
            <a:ext cx="5549893" cy="329930"/>
          </a:xfrm>
          <a:prstGeom prst="rect">
            <a:avLst/>
          </a:prstGeom>
        </p:spPr>
        <p:txBody>
          <a:bodyPr vert="horz" lIns="91440" tIns="45720" rIns="91440" bIns="0" rtlCol="0" anchor="t"/>
          <a:lstStyle>
            <a:lvl1pPr algn="ctr">
              <a:defRPr sz="1000">
                <a:solidFill>
                  <a:schemeClr val="tx1">
                    <a:tint val="75000"/>
                  </a:schemeClr>
                </a:solidFill>
                <a:latin typeface="Arial" panose="020B0604020202020204" pitchFamily="34" charset="0"/>
                <a:cs typeface="Arial" panose="020B0604020202020204" pitchFamily="34" charset="0"/>
              </a:defRPr>
            </a:lvl1pPr>
          </a:lstStyle>
          <a:p>
            <a:pPr algn="l">
              <a:lnSpc>
                <a:spcPct val="85000"/>
              </a:lnSpc>
            </a:pPr>
            <a:r>
              <a:rPr lang="en-US" sz="800" b="1" dirty="0">
                <a:solidFill>
                  <a:srgbClr val="FF0000"/>
                </a:solidFill>
              </a:rPr>
              <a:t>DISTRIBUTION STATEMENT E:  Distribution authorized to DoD components only; Critical Technology; </a:t>
            </a:r>
            <a:br>
              <a:rPr lang="en-US" sz="800" b="1" dirty="0">
                <a:solidFill>
                  <a:srgbClr val="FF0000"/>
                </a:solidFill>
              </a:rPr>
            </a:br>
            <a:r>
              <a:rPr lang="en-US" sz="800" b="1" dirty="0">
                <a:solidFill>
                  <a:srgbClr val="FF0000"/>
                </a:solidFill>
              </a:rPr>
              <a:t>07 January 2019; Releasable to FSC support contractors who have signed FSC NDA on file; Other requests shall be referred to Naval Sea Systems Command, 1333 Isaac Hull Ave, SE, Washington Navy Yard, DC, 20376.</a:t>
            </a:r>
          </a:p>
        </p:txBody>
      </p:sp>
      <p:sp>
        <p:nvSpPr>
          <p:cNvPr id="10" name="Slide Number Placeholder 5">
            <a:extLst>
              <a:ext uri="{FF2B5EF4-FFF2-40B4-BE49-F238E27FC236}">
                <a16:creationId xmlns:a16="http://schemas.microsoft.com/office/drawing/2014/main" id="{9C0A8A07-C551-4210-9183-CD8F14047D37}"/>
              </a:ext>
            </a:extLst>
          </p:cNvPr>
          <p:cNvSpPr>
            <a:spLocks noGrp="1"/>
          </p:cNvSpPr>
          <p:nvPr>
            <p:ph type="sldNum" sz="quarter" idx="15"/>
          </p:nvPr>
        </p:nvSpPr>
        <p:spPr bwMode="white">
          <a:xfrm>
            <a:off x="8386654" y="6400062"/>
            <a:ext cx="575063" cy="208870"/>
          </a:xfrm>
          <a:prstGeom prst="rect">
            <a:avLst/>
          </a:prstGeom>
        </p:spPr>
        <p:txBody>
          <a:bodyPr vert="horz" lIns="91440" tIns="45720" rIns="91440" bIns="45720" rtlCol="0" anchor="ctr"/>
          <a:lstStyle>
            <a:lvl1pPr algn="ctr">
              <a:defRPr sz="900">
                <a:solidFill>
                  <a:schemeClr val="bg1"/>
                </a:solidFill>
                <a:latin typeface="Arial" panose="020B0604020202020204" pitchFamily="34" charset="0"/>
                <a:cs typeface="Arial" panose="020B0604020202020204" pitchFamily="34" charset="0"/>
              </a:defRPr>
            </a:lvl1pPr>
          </a:lstStyle>
          <a:p>
            <a:fld id="{DA4A3B60-6FA3-4F17-9862-83EAAAB47813}" type="slidenum">
              <a:rPr lang="en-US" smtClean="0"/>
              <a:pPr/>
              <a:t>‹#›</a:t>
            </a:fld>
            <a:endParaRPr lang="en-US" dirty="0"/>
          </a:p>
        </p:txBody>
      </p:sp>
    </p:spTree>
    <p:extLst>
      <p:ext uri="{BB962C8B-B14F-4D97-AF65-F5344CB8AC3E}">
        <p14:creationId xmlns:p14="http://schemas.microsoft.com/office/powerpoint/2010/main" val="1535718529"/>
      </p:ext>
    </p:extLst>
  </p:cSld>
  <p:clrMapOvr>
    <a:masterClrMapping/>
  </p:clrMapOvr>
  <p:extLst>
    <p:ext uri="{DCECCB84-F9BA-43D5-87BE-67443E8EF086}">
      <p15:sldGuideLst xmlns:p15="http://schemas.microsoft.com/office/powerpoint/2012/main">
        <p15:guide id="3" pos="2880">
          <p15:clr>
            <a:srgbClr val="FBAE40"/>
          </p15:clr>
        </p15:guide>
        <p15:guide id="4" orient="horz" pos="72">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8.png"/><Relationship Id="rId4" Type="http://schemas.openxmlformats.org/officeDocument/2006/relationships/slideLayout" Target="../slideLayouts/slideLayout9.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937164" y="9119"/>
            <a:ext cx="6206836" cy="103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228600" y="1066800"/>
            <a:ext cx="8686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4" name="Slide Number Placeholder 5">
            <a:extLst>
              <a:ext uri="{FF2B5EF4-FFF2-40B4-BE49-F238E27FC236}">
                <a16:creationId xmlns:a16="http://schemas.microsoft.com/office/drawing/2014/main" id="{9700DF2C-3D51-4B06-BFE2-A541BD040E68}"/>
              </a:ext>
            </a:extLst>
          </p:cNvPr>
          <p:cNvSpPr>
            <a:spLocks noGrp="1"/>
          </p:cNvSpPr>
          <p:nvPr userDrawn="1">
            <p:ph type="sldNum" sz="quarter" idx="4"/>
          </p:nvPr>
        </p:nvSpPr>
        <p:spPr>
          <a:xfrm>
            <a:off x="8153400" y="6492875"/>
            <a:ext cx="990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8AD7E-1ACB-4F4D-A745-D89D5E8081A5}" type="slidenum">
              <a:rPr lang="en-US" smtClean="0">
                <a:solidFill>
                  <a:prstClr val="black">
                    <a:tint val="75000"/>
                  </a:prstClr>
                </a:solidFill>
              </a:rPr>
              <a:pPr/>
              <a:t>‹#›</a:t>
            </a:fld>
            <a:endParaRPr lang="en-US">
              <a:solidFill>
                <a:prstClr val="black">
                  <a:tint val="75000"/>
                </a:prstClr>
              </a:solidFill>
            </a:endParaRPr>
          </a:p>
        </p:txBody>
      </p:sp>
      <p:grpSp>
        <p:nvGrpSpPr>
          <p:cNvPr id="2" name="Group 1">
            <a:extLst>
              <a:ext uri="{FF2B5EF4-FFF2-40B4-BE49-F238E27FC236}">
                <a16:creationId xmlns:a16="http://schemas.microsoft.com/office/drawing/2014/main" id="{0EAD30E0-04EC-42E8-B6EA-055D973B4A09}"/>
              </a:ext>
            </a:extLst>
          </p:cNvPr>
          <p:cNvGrpSpPr/>
          <p:nvPr userDrawn="1"/>
        </p:nvGrpSpPr>
        <p:grpSpPr>
          <a:xfrm>
            <a:off x="-474" y="-391"/>
            <a:ext cx="3403988" cy="418990"/>
            <a:chOff x="-474" y="-391"/>
            <a:chExt cx="3403988" cy="418990"/>
          </a:xfrm>
        </p:grpSpPr>
        <p:sp>
          <p:nvSpPr>
            <p:cNvPr id="9" name="Rectangle 8">
              <a:extLst>
                <a:ext uri="{FF2B5EF4-FFF2-40B4-BE49-F238E27FC236}">
                  <a16:creationId xmlns:a16="http://schemas.microsoft.com/office/drawing/2014/main" id="{C52DA8EE-01F5-41F0-8210-6B2BFF3DF523}"/>
                </a:ext>
              </a:extLst>
            </p:cNvPr>
            <p:cNvSpPr/>
            <p:nvPr userDrawn="1"/>
          </p:nvSpPr>
          <p:spPr>
            <a:xfrm>
              <a:off x="369922" y="-384"/>
              <a:ext cx="2663196" cy="4189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i="1">
                <a:solidFill>
                  <a:prstClr val="white"/>
                </a:solidFill>
              </a:endParaRPr>
            </a:p>
          </p:txBody>
        </p:sp>
        <p:sp>
          <p:nvSpPr>
            <p:cNvPr id="10" name="Right Triangle 9">
              <a:extLst>
                <a:ext uri="{FF2B5EF4-FFF2-40B4-BE49-F238E27FC236}">
                  <a16:creationId xmlns:a16="http://schemas.microsoft.com/office/drawing/2014/main" id="{D7B20CD1-15F5-4705-82D6-81BC37DB1A96}"/>
                </a:ext>
              </a:extLst>
            </p:cNvPr>
            <p:cNvSpPr/>
            <p:nvPr userDrawn="1"/>
          </p:nvSpPr>
          <p:spPr>
            <a:xfrm flipV="1">
              <a:off x="3033117" y="-386"/>
              <a:ext cx="370397" cy="418983"/>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ight Triangle 10">
              <a:extLst>
                <a:ext uri="{FF2B5EF4-FFF2-40B4-BE49-F238E27FC236}">
                  <a16:creationId xmlns:a16="http://schemas.microsoft.com/office/drawing/2014/main" id="{0C0D5EC4-86E3-44CC-8626-7BFD671E088C}"/>
                </a:ext>
              </a:extLst>
            </p:cNvPr>
            <p:cNvSpPr/>
            <p:nvPr userDrawn="1"/>
          </p:nvSpPr>
          <p:spPr>
            <a:xfrm flipH="1" flipV="1">
              <a:off x="-474" y="-391"/>
              <a:ext cx="370396" cy="418983"/>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4">
              <a:extLst>
                <a:ext uri="{FF2B5EF4-FFF2-40B4-BE49-F238E27FC236}">
                  <a16:creationId xmlns:a16="http://schemas.microsoft.com/office/drawing/2014/main" id="{1D45866B-A9F7-4BF0-92E7-2C7550E4064C}"/>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47711" t="60459" r="32557" b="35589"/>
            <a:stretch/>
          </p:blipFill>
          <p:spPr>
            <a:xfrm>
              <a:off x="595195" y="127352"/>
              <a:ext cx="2272625" cy="184691"/>
            </a:xfrm>
            <a:custGeom>
              <a:avLst/>
              <a:gdLst/>
              <a:ahLst/>
              <a:cxnLst/>
              <a:rect l="l" t="t" r="r" b="b"/>
              <a:pathLst>
                <a:path w="2272625" h="184691">
                  <a:moveTo>
                    <a:pt x="2023828" y="101673"/>
                  </a:moveTo>
                  <a:cubicBezTo>
                    <a:pt x="2019205" y="101673"/>
                    <a:pt x="2015422" y="102650"/>
                    <a:pt x="2012479" y="104603"/>
                  </a:cubicBezTo>
                  <a:cubicBezTo>
                    <a:pt x="2009537" y="106556"/>
                    <a:pt x="2007379" y="109552"/>
                    <a:pt x="2006008" y="113589"/>
                  </a:cubicBezTo>
                  <a:cubicBezTo>
                    <a:pt x="2004569" y="117821"/>
                    <a:pt x="2004988" y="120946"/>
                    <a:pt x="2007265" y="122965"/>
                  </a:cubicBezTo>
                  <a:cubicBezTo>
                    <a:pt x="2009541" y="124983"/>
                    <a:pt x="2013707" y="125992"/>
                    <a:pt x="2019763" y="125992"/>
                  </a:cubicBezTo>
                  <a:cubicBezTo>
                    <a:pt x="2027185" y="125992"/>
                    <a:pt x="2032980" y="125179"/>
                    <a:pt x="2037148" y="123551"/>
                  </a:cubicBezTo>
                  <a:lnTo>
                    <a:pt x="2045157" y="115933"/>
                  </a:lnTo>
                  <a:lnTo>
                    <a:pt x="2050004" y="101673"/>
                  </a:lnTo>
                  <a:close/>
                  <a:moveTo>
                    <a:pt x="1852378" y="101673"/>
                  </a:moveTo>
                  <a:cubicBezTo>
                    <a:pt x="1847755" y="101673"/>
                    <a:pt x="1843972" y="102650"/>
                    <a:pt x="1841029" y="104603"/>
                  </a:cubicBezTo>
                  <a:cubicBezTo>
                    <a:pt x="1838087" y="106556"/>
                    <a:pt x="1835930" y="109552"/>
                    <a:pt x="1834558" y="113589"/>
                  </a:cubicBezTo>
                  <a:cubicBezTo>
                    <a:pt x="1833119" y="117821"/>
                    <a:pt x="1833538" y="120946"/>
                    <a:pt x="1835815" y="122965"/>
                  </a:cubicBezTo>
                  <a:cubicBezTo>
                    <a:pt x="1838091" y="124983"/>
                    <a:pt x="1842257" y="125992"/>
                    <a:pt x="1848312" y="125992"/>
                  </a:cubicBezTo>
                  <a:cubicBezTo>
                    <a:pt x="1855735" y="125992"/>
                    <a:pt x="1861530" y="125179"/>
                    <a:pt x="1865697" y="123551"/>
                  </a:cubicBezTo>
                  <a:lnTo>
                    <a:pt x="1873707" y="115933"/>
                  </a:lnTo>
                  <a:lnTo>
                    <a:pt x="1878554" y="101673"/>
                  </a:lnTo>
                  <a:close/>
                  <a:moveTo>
                    <a:pt x="995128" y="101673"/>
                  </a:moveTo>
                  <a:cubicBezTo>
                    <a:pt x="990505" y="101673"/>
                    <a:pt x="986722" y="102650"/>
                    <a:pt x="983779" y="104603"/>
                  </a:cubicBezTo>
                  <a:cubicBezTo>
                    <a:pt x="980837" y="106556"/>
                    <a:pt x="978680" y="109552"/>
                    <a:pt x="977308" y="113589"/>
                  </a:cubicBezTo>
                  <a:cubicBezTo>
                    <a:pt x="975869" y="117821"/>
                    <a:pt x="976288" y="120946"/>
                    <a:pt x="978565" y="122965"/>
                  </a:cubicBezTo>
                  <a:cubicBezTo>
                    <a:pt x="980841" y="124983"/>
                    <a:pt x="985007" y="125992"/>
                    <a:pt x="991063" y="125992"/>
                  </a:cubicBezTo>
                  <a:cubicBezTo>
                    <a:pt x="998485" y="125992"/>
                    <a:pt x="1004280" y="125179"/>
                    <a:pt x="1008448" y="123551"/>
                  </a:cubicBezTo>
                  <a:lnTo>
                    <a:pt x="1016457" y="115933"/>
                  </a:lnTo>
                  <a:lnTo>
                    <a:pt x="1021304" y="101673"/>
                  </a:lnTo>
                  <a:close/>
                  <a:moveTo>
                    <a:pt x="156928" y="101673"/>
                  </a:moveTo>
                  <a:cubicBezTo>
                    <a:pt x="152305" y="101673"/>
                    <a:pt x="148522" y="102650"/>
                    <a:pt x="145580" y="104603"/>
                  </a:cubicBezTo>
                  <a:cubicBezTo>
                    <a:pt x="142637" y="106556"/>
                    <a:pt x="140480" y="109552"/>
                    <a:pt x="139108" y="113589"/>
                  </a:cubicBezTo>
                  <a:cubicBezTo>
                    <a:pt x="137670" y="117821"/>
                    <a:pt x="138089" y="120946"/>
                    <a:pt x="140365" y="122965"/>
                  </a:cubicBezTo>
                  <a:cubicBezTo>
                    <a:pt x="142641" y="124983"/>
                    <a:pt x="146807" y="125992"/>
                    <a:pt x="152863" y="125992"/>
                  </a:cubicBezTo>
                  <a:cubicBezTo>
                    <a:pt x="160285" y="125992"/>
                    <a:pt x="166080" y="125179"/>
                    <a:pt x="170248" y="123551"/>
                  </a:cubicBezTo>
                  <a:lnTo>
                    <a:pt x="178257" y="115933"/>
                  </a:lnTo>
                  <a:lnTo>
                    <a:pt x="183104" y="101673"/>
                  </a:lnTo>
                  <a:close/>
                  <a:moveTo>
                    <a:pt x="1493996" y="62996"/>
                  </a:moveTo>
                  <a:cubicBezTo>
                    <a:pt x="1487810" y="62996"/>
                    <a:pt x="1482394" y="64852"/>
                    <a:pt x="1477747" y="68563"/>
                  </a:cubicBezTo>
                  <a:cubicBezTo>
                    <a:pt x="1473100" y="72275"/>
                    <a:pt x="1469626" y="77516"/>
                    <a:pt x="1467325" y="84288"/>
                  </a:cubicBezTo>
                  <a:lnTo>
                    <a:pt x="1461616" y="101087"/>
                  </a:lnTo>
                  <a:cubicBezTo>
                    <a:pt x="1459314" y="107859"/>
                    <a:pt x="1459215" y="113133"/>
                    <a:pt x="1461317" y="116909"/>
                  </a:cubicBezTo>
                  <a:cubicBezTo>
                    <a:pt x="1463420" y="120686"/>
                    <a:pt x="1467564" y="122574"/>
                    <a:pt x="1473749" y="122574"/>
                  </a:cubicBezTo>
                  <a:cubicBezTo>
                    <a:pt x="1479935" y="122574"/>
                    <a:pt x="1485363" y="120686"/>
                    <a:pt x="1490032" y="116909"/>
                  </a:cubicBezTo>
                  <a:cubicBezTo>
                    <a:pt x="1494701" y="113133"/>
                    <a:pt x="1498186" y="107859"/>
                    <a:pt x="1500488" y="101087"/>
                  </a:cubicBezTo>
                  <a:lnTo>
                    <a:pt x="1506197" y="84288"/>
                  </a:lnTo>
                  <a:cubicBezTo>
                    <a:pt x="1508498" y="77516"/>
                    <a:pt x="1508586" y="72275"/>
                    <a:pt x="1506462" y="68563"/>
                  </a:cubicBezTo>
                  <a:cubicBezTo>
                    <a:pt x="1504337" y="64852"/>
                    <a:pt x="1500182" y="62996"/>
                    <a:pt x="1493996" y="62996"/>
                  </a:cubicBezTo>
                  <a:close/>
                  <a:moveTo>
                    <a:pt x="1771530" y="62020"/>
                  </a:moveTo>
                  <a:cubicBezTo>
                    <a:pt x="1767819" y="62020"/>
                    <a:pt x="1764423" y="62720"/>
                    <a:pt x="1761342" y="64119"/>
                  </a:cubicBezTo>
                  <a:cubicBezTo>
                    <a:pt x="1758262" y="65519"/>
                    <a:pt x="1755573" y="67587"/>
                    <a:pt x="1753276" y="70321"/>
                  </a:cubicBezTo>
                  <a:lnTo>
                    <a:pt x="1747874" y="80185"/>
                  </a:lnTo>
                  <a:lnTo>
                    <a:pt x="1739307" y="105392"/>
                  </a:lnTo>
                  <a:lnTo>
                    <a:pt x="1739310" y="105384"/>
                  </a:lnTo>
                  <a:cubicBezTo>
                    <a:pt x="1738004" y="109226"/>
                    <a:pt x="1737575" y="112498"/>
                    <a:pt x="1738025" y="115200"/>
                  </a:cubicBezTo>
                  <a:cubicBezTo>
                    <a:pt x="1738474" y="117902"/>
                    <a:pt x="1739757" y="119970"/>
                    <a:pt x="1741875" y="121402"/>
                  </a:cubicBezTo>
                  <a:cubicBezTo>
                    <a:pt x="1743993" y="122834"/>
                    <a:pt x="1746907" y="123551"/>
                    <a:pt x="1750618" y="123551"/>
                  </a:cubicBezTo>
                  <a:cubicBezTo>
                    <a:pt x="1756414" y="123551"/>
                    <a:pt x="1761531" y="121711"/>
                    <a:pt x="1765972" y="118032"/>
                  </a:cubicBezTo>
                  <a:cubicBezTo>
                    <a:pt x="1770413" y="114354"/>
                    <a:pt x="1773762" y="109193"/>
                    <a:pt x="1776018" y="102552"/>
                  </a:cubicBezTo>
                  <a:lnTo>
                    <a:pt x="1782492" y="83507"/>
                  </a:lnTo>
                  <a:cubicBezTo>
                    <a:pt x="1784815" y="76670"/>
                    <a:pt x="1785017" y="71379"/>
                    <a:pt x="1783099" y="67636"/>
                  </a:cubicBezTo>
                  <a:cubicBezTo>
                    <a:pt x="1781182" y="63892"/>
                    <a:pt x="1777325" y="62020"/>
                    <a:pt x="1771530" y="62020"/>
                  </a:cubicBezTo>
                  <a:close/>
                  <a:moveTo>
                    <a:pt x="369239" y="61922"/>
                  </a:moveTo>
                  <a:cubicBezTo>
                    <a:pt x="363444" y="61922"/>
                    <a:pt x="358309" y="63810"/>
                    <a:pt x="353835" y="67587"/>
                  </a:cubicBezTo>
                  <a:cubicBezTo>
                    <a:pt x="349361" y="71363"/>
                    <a:pt x="345974" y="76637"/>
                    <a:pt x="343672" y="83409"/>
                  </a:cubicBezTo>
                  <a:lnTo>
                    <a:pt x="337167" y="102552"/>
                  </a:lnTo>
                  <a:cubicBezTo>
                    <a:pt x="334888" y="109259"/>
                    <a:pt x="334724" y="114435"/>
                    <a:pt x="336675" y="118081"/>
                  </a:cubicBezTo>
                  <a:cubicBezTo>
                    <a:pt x="338627" y="121728"/>
                    <a:pt x="342500" y="123551"/>
                    <a:pt x="348295" y="123551"/>
                  </a:cubicBezTo>
                  <a:cubicBezTo>
                    <a:pt x="352006" y="123551"/>
                    <a:pt x="355408" y="122834"/>
                    <a:pt x="358499" y="121402"/>
                  </a:cubicBezTo>
                  <a:cubicBezTo>
                    <a:pt x="361590" y="119970"/>
                    <a:pt x="364284" y="117886"/>
                    <a:pt x="366581" y="115151"/>
                  </a:cubicBezTo>
                  <a:cubicBezTo>
                    <a:pt x="368878" y="112416"/>
                    <a:pt x="370679" y="109128"/>
                    <a:pt x="371984" y="105287"/>
                  </a:cubicBezTo>
                  <a:lnTo>
                    <a:pt x="371979" y="105305"/>
                  </a:lnTo>
                  <a:lnTo>
                    <a:pt x="380486" y="80272"/>
                  </a:lnTo>
                  <a:lnTo>
                    <a:pt x="380481" y="80284"/>
                  </a:lnTo>
                  <a:cubicBezTo>
                    <a:pt x="381809" y="76377"/>
                    <a:pt x="382254" y="73056"/>
                    <a:pt x="381816" y="70321"/>
                  </a:cubicBezTo>
                  <a:cubicBezTo>
                    <a:pt x="381378" y="67587"/>
                    <a:pt x="380100" y="65503"/>
                    <a:pt x="377982" y="64071"/>
                  </a:cubicBezTo>
                  <a:cubicBezTo>
                    <a:pt x="375865" y="62638"/>
                    <a:pt x="372950" y="61922"/>
                    <a:pt x="369239" y="61922"/>
                  </a:cubicBezTo>
                  <a:close/>
                  <a:moveTo>
                    <a:pt x="1219082" y="61727"/>
                  </a:moveTo>
                  <a:cubicBezTo>
                    <a:pt x="1212115" y="61727"/>
                    <a:pt x="1205964" y="63924"/>
                    <a:pt x="1200629" y="68319"/>
                  </a:cubicBezTo>
                  <a:cubicBezTo>
                    <a:pt x="1197961" y="70517"/>
                    <a:pt x="1195617" y="73174"/>
                    <a:pt x="1193598" y="76291"/>
                  </a:cubicBezTo>
                  <a:lnTo>
                    <a:pt x="1189390" y="85167"/>
                  </a:lnTo>
                  <a:lnTo>
                    <a:pt x="1230552" y="85167"/>
                  </a:lnTo>
                  <a:lnTo>
                    <a:pt x="1230852" y="83995"/>
                  </a:lnTo>
                  <a:cubicBezTo>
                    <a:pt x="1232591" y="76963"/>
                    <a:pt x="1232464" y="71493"/>
                    <a:pt x="1230471" y="67587"/>
                  </a:cubicBezTo>
                  <a:cubicBezTo>
                    <a:pt x="1228478" y="63680"/>
                    <a:pt x="1224681" y="61727"/>
                    <a:pt x="1219082" y="61727"/>
                  </a:cubicBezTo>
                  <a:close/>
                  <a:moveTo>
                    <a:pt x="476132" y="61727"/>
                  </a:moveTo>
                  <a:cubicBezTo>
                    <a:pt x="469165" y="61727"/>
                    <a:pt x="463014" y="63924"/>
                    <a:pt x="457679" y="68319"/>
                  </a:cubicBezTo>
                  <a:cubicBezTo>
                    <a:pt x="455011" y="70517"/>
                    <a:pt x="452667" y="73174"/>
                    <a:pt x="450648" y="76291"/>
                  </a:cubicBezTo>
                  <a:lnTo>
                    <a:pt x="446440" y="85167"/>
                  </a:lnTo>
                  <a:lnTo>
                    <a:pt x="487602" y="85167"/>
                  </a:lnTo>
                  <a:lnTo>
                    <a:pt x="487902" y="83995"/>
                  </a:lnTo>
                  <a:cubicBezTo>
                    <a:pt x="489641" y="76963"/>
                    <a:pt x="489514" y="71493"/>
                    <a:pt x="487521" y="67587"/>
                  </a:cubicBezTo>
                  <a:cubicBezTo>
                    <a:pt x="485528" y="63680"/>
                    <a:pt x="481731" y="61727"/>
                    <a:pt x="476132" y="61727"/>
                  </a:cubicBezTo>
                  <a:close/>
                  <a:moveTo>
                    <a:pt x="718301" y="42095"/>
                  </a:moveTo>
                  <a:lnTo>
                    <a:pt x="741644" y="42095"/>
                  </a:lnTo>
                  <a:lnTo>
                    <a:pt x="720699" y="103724"/>
                  </a:lnTo>
                  <a:cubicBezTo>
                    <a:pt x="718663" y="109714"/>
                    <a:pt x="718682" y="114354"/>
                    <a:pt x="720755" y="117642"/>
                  </a:cubicBezTo>
                  <a:cubicBezTo>
                    <a:pt x="722828" y="120930"/>
                    <a:pt x="726763" y="122574"/>
                    <a:pt x="732558" y="122574"/>
                  </a:cubicBezTo>
                  <a:cubicBezTo>
                    <a:pt x="738353" y="122574"/>
                    <a:pt x="743344" y="121011"/>
                    <a:pt x="747531" y="117886"/>
                  </a:cubicBezTo>
                  <a:cubicBezTo>
                    <a:pt x="749625" y="116323"/>
                    <a:pt x="751439" y="114435"/>
                    <a:pt x="752973" y="112221"/>
                  </a:cubicBezTo>
                  <a:lnTo>
                    <a:pt x="756732" y="104606"/>
                  </a:lnTo>
                  <a:lnTo>
                    <a:pt x="777977" y="42095"/>
                  </a:lnTo>
                  <a:lnTo>
                    <a:pt x="801222" y="42095"/>
                  </a:lnTo>
                  <a:lnTo>
                    <a:pt x="766768" y="143475"/>
                  </a:lnTo>
                  <a:lnTo>
                    <a:pt x="743522" y="143475"/>
                  </a:lnTo>
                  <a:lnTo>
                    <a:pt x="748732" y="128145"/>
                  </a:lnTo>
                  <a:lnTo>
                    <a:pt x="736451" y="139568"/>
                  </a:lnTo>
                  <a:cubicBezTo>
                    <a:pt x="730676" y="143150"/>
                    <a:pt x="724500" y="144940"/>
                    <a:pt x="717924" y="144940"/>
                  </a:cubicBezTo>
                  <a:cubicBezTo>
                    <a:pt x="706920" y="144940"/>
                    <a:pt x="699613" y="141391"/>
                    <a:pt x="696001" y="134294"/>
                  </a:cubicBezTo>
                  <a:cubicBezTo>
                    <a:pt x="692390" y="127197"/>
                    <a:pt x="692787" y="117170"/>
                    <a:pt x="697191" y="104212"/>
                  </a:cubicBezTo>
                  <a:close/>
                  <a:moveTo>
                    <a:pt x="2168296" y="40630"/>
                  </a:moveTo>
                  <a:cubicBezTo>
                    <a:pt x="2179170" y="40630"/>
                    <a:pt x="2186347" y="44228"/>
                    <a:pt x="2189827" y="51423"/>
                  </a:cubicBezTo>
                  <a:cubicBezTo>
                    <a:pt x="2193306" y="58617"/>
                    <a:pt x="2192812" y="68791"/>
                    <a:pt x="2188342" y="81944"/>
                  </a:cubicBezTo>
                  <a:lnTo>
                    <a:pt x="2167431" y="143475"/>
                  </a:lnTo>
                  <a:lnTo>
                    <a:pt x="2144088" y="143475"/>
                  </a:lnTo>
                  <a:lnTo>
                    <a:pt x="2164966" y="82042"/>
                  </a:lnTo>
                  <a:cubicBezTo>
                    <a:pt x="2167024" y="75986"/>
                    <a:pt x="2166990" y="71298"/>
                    <a:pt x="2164862" y="67977"/>
                  </a:cubicBezTo>
                  <a:cubicBezTo>
                    <a:pt x="2162735" y="64657"/>
                    <a:pt x="2158676" y="62996"/>
                    <a:pt x="2152686" y="62996"/>
                  </a:cubicBezTo>
                  <a:cubicBezTo>
                    <a:pt x="2146956" y="62996"/>
                    <a:pt x="2142003" y="64543"/>
                    <a:pt x="2137827" y="67636"/>
                  </a:cubicBezTo>
                  <a:cubicBezTo>
                    <a:pt x="2133650" y="70728"/>
                    <a:pt x="2130600" y="75107"/>
                    <a:pt x="2128675" y="80772"/>
                  </a:cubicBezTo>
                  <a:lnTo>
                    <a:pt x="2128675" y="80770"/>
                  </a:lnTo>
                  <a:lnTo>
                    <a:pt x="2107365" y="143475"/>
                  </a:lnTo>
                  <a:lnTo>
                    <a:pt x="2084022" y="143475"/>
                  </a:lnTo>
                  <a:lnTo>
                    <a:pt x="2118476" y="42095"/>
                  </a:lnTo>
                  <a:lnTo>
                    <a:pt x="2141819" y="42095"/>
                  </a:lnTo>
                  <a:lnTo>
                    <a:pt x="2136904" y="56556"/>
                  </a:lnTo>
                  <a:lnTo>
                    <a:pt x="2141826" y="51520"/>
                  </a:lnTo>
                  <a:cubicBezTo>
                    <a:pt x="2144579" y="49144"/>
                    <a:pt x="2147396" y="47141"/>
                    <a:pt x="2150277" y="45514"/>
                  </a:cubicBezTo>
                  <a:cubicBezTo>
                    <a:pt x="2156039" y="42258"/>
                    <a:pt x="2162045" y="40630"/>
                    <a:pt x="2168296" y="40630"/>
                  </a:cubicBezTo>
                  <a:close/>
                  <a:moveTo>
                    <a:pt x="2051410" y="40630"/>
                  </a:moveTo>
                  <a:cubicBezTo>
                    <a:pt x="2060070" y="40630"/>
                    <a:pt x="2066957" y="42111"/>
                    <a:pt x="2072071" y="45074"/>
                  </a:cubicBezTo>
                  <a:cubicBezTo>
                    <a:pt x="2077185" y="48037"/>
                    <a:pt x="2080380" y="52334"/>
                    <a:pt x="2081656" y="57966"/>
                  </a:cubicBezTo>
                  <a:cubicBezTo>
                    <a:pt x="2082932" y="63599"/>
                    <a:pt x="2082220" y="70387"/>
                    <a:pt x="2079520" y="78330"/>
                  </a:cubicBezTo>
                  <a:lnTo>
                    <a:pt x="2057382" y="143475"/>
                  </a:lnTo>
                  <a:lnTo>
                    <a:pt x="2035797" y="143475"/>
                  </a:lnTo>
                  <a:lnTo>
                    <a:pt x="2039251" y="133312"/>
                  </a:lnTo>
                  <a:lnTo>
                    <a:pt x="2033730" y="138494"/>
                  </a:lnTo>
                  <a:cubicBezTo>
                    <a:pt x="2030233" y="140643"/>
                    <a:pt x="2026348" y="142254"/>
                    <a:pt x="2022076" y="143329"/>
                  </a:cubicBezTo>
                  <a:cubicBezTo>
                    <a:pt x="2017804" y="144403"/>
                    <a:pt x="2013357" y="144940"/>
                    <a:pt x="2008734" y="144940"/>
                  </a:cubicBezTo>
                  <a:cubicBezTo>
                    <a:pt x="1997078" y="144940"/>
                    <a:pt x="1989233" y="142352"/>
                    <a:pt x="1985197" y="137175"/>
                  </a:cubicBezTo>
                  <a:cubicBezTo>
                    <a:pt x="1981161" y="131999"/>
                    <a:pt x="1980936" y="124137"/>
                    <a:pt x="1984521" y="113589"/>
                  </a:cubicBezTo>
                  <a:cubicBezTo>
                    <a:pt x="1987928" y="103561"/>
                    <a:pt x="1993414" y="96041"/>
                    <a:pt x="2000978" y="91027"/>
                  </a:cubicBezTo>
                  <a:cubicBezTo>
                    <a:pt x="2008542" y="86013"/>
                    <a:pt x="2018185" y="83507"/>
                    <a:pt x="2029905" y="83507"/>
                  </a:cubicBezTo>
                  <a:lnTo>
                    <a:pt x="2056177" y="83507"/>
                  </a:lnTo>
                  <a:lnTo>
                    <a:pt x="2057638" y="79209"/>
                  </a:lnTo>
                  <a:cubicBezTo>
                    <a:pt x="2059563" y="73544"/>
                    <a:pt x="2059380" y="69149"/>
                    <a:pt x="2057089" y="66024"/>
                  </a:cubicBezTo>
                  <a:cubicBezTo>
                    <a:pt x="2054797" y="62899"/>
                    <a:pt x="2050592" y="61336"/>
                    <a:pt x="2044471" y="61336"/>
                  </a:cubicBezTo>
                  <a:cubicBezTo>
                    <a:pt x="2040564" y="61336"/>
                    <a:pt x="2036512" y="61954"/>
                    <a:pt x="2032315" y="63192"/>
                  </a:cubicBezTo>
                  <a:cubicBezTo>
                    <a:pt x="2028118" y="64429"/>
                    <a:pt x="2024178" y="66154"/>
                    <a:pt x="2020497" y="68368"/>
                  </a:cubicBezTo>
                  <a:lnTo>
                    <a:pt x="2009317" y="55280"/>
                  </a:lnTo>
                  <a:cubicBezTo>
                    <a:pt x="2014860" y="50657"/>
                    <a:pt x="2021292" y="47060"/>
                    <a:pt x="2028612" y="44488"/>
                  </a:cubicBezTo>
                  <a:cubicBezTo>
                    <a:pt x="2035932" y="41916"/>
                    <a:pt x="2043531" y="40630"/>
                    <a:pt x="2051410" y="40630"/>
                  </a:cubicBezTo>
                  <a:close/>
                  <a:moveTo>
                    <a:pt x="1879960" y="40630"/>
                  </a:moveTo>
                  <a:cubicBezTo>
                    <a:pt x="1888620" y="40630"/>
                    <a:pt x="1895507" y="42111"/>
                    <a:pt x="1900621" y="45074"/>
                  </a:cubicBezTo>
                  <a:cubicBezTo>
                    <a:pt x="1905735" y="48037"/>
                    <a:pt x="1908930" y="52334"/>
                    <a:pt x="1910206" y="57966"/>
                  </a:cubicBezTo>
                  <a:cubicBezTo>
                    <a:pt x="1911482" y="63599"/>
                    <a:pt x="1910771" y="70387"/>
                    <a:pt x="1908070" y="78330"/>
                  </a:cubicBezTo>
                  <a:lnTo>
                    <a:pt x="1885932" y="143475"/>
                  </a:lnTo>
                  <a:lnTo>
                    <a:pt x="1864347" y="143475"/>
                  </a:lnTo>
                  <a:lnTo>
                    <a:pt x="1867801" y="133312"/>
                  </a:lnTo>
                  <a:lnTo>
                    <a:pt x="1862280" y="138494"/>
                  </a:lnTo>
                  <a:cubicBezTo>
                    <a:pt x="1858783" y="140643"/>
                    <a:pt x="1854898" y="142254"/>
                    <a:pt x="1850626" y="143329"/>
                  </a:cubicBezTo>
                  <a:cubicBezTo>
                    <a:pt x="1846354" y="144403"/>
                    <a:pt x="1841907" y="144940"/>
                    <a:pt x="1837284" y="144940"/>
                  </a:cubicBezTo>
                  <a:cubicBezTo>
                    <a:pt x="1825629" y="144940"/>
                    <a:pt x="1817783" y="142352"/>
                    <a:pt x="1813747" y="137175"/>
                  </a:cubicBezTo>
                  <a:cubicBezTo>
                    <a:pt x="1809711" y="131999"/>
                    <a:pt x="1809486" y="124137"/>
                    <a:pt x="1813071" y="113589"/>
                  </a:cubicBezTo>
                  <a:cubicBezTo>
                    <a:pt x="1816478" y="103561"/>
                    <a:pt x="1821964" y="96041"/>
                    <a:pt x="1829528" y="91027"/>
                  </a:cubicBezTo>
                  <a:cubicBezTo>
                    <a:pt x="1837092" y="86013"/>
                    <a:pt x="1846734" y="83507"/>
                    <a:pt x="1858455" y="83507"/>
                  </a:cubicBezTo>
                  <a:lnTo>
                    <a:pt x="1884728" y="83507"/>
                  </a:lnTo>
                  <a:lnTo>
                    <a:pt x="1886188" y="79209"/>
                  </a:lnTo>
                  <a:cubicBezTo>
                    <a:pt x="1888113" y="73544"/>
                    <a:pt x="1887930" y="69149"/>
                    <a:pt x="1885639" y="66024"/>
                  </a:cubicBezTo>
                  <a:cubicBezTo>
                    <a:pt x="1883348" y="62899"/>
                    <a:pt x="1879142" y="61336"/>
                    <a:pt x="1873021" y="61336"/>
                  </a:cubicBezTo>
                  <a:cubicBezTo>
                    <a:pt x="1869114" y="61336"/>
                    <a:pt x="1865062" y="61954"/>
                    <a:pt x="1860865" y="63192"/>
                  </a:cubicBezTo>
                  <a:cubicBezTo>
                    <a:pt x="1856668" y="64429"/>
                    <a:pt x="1852729" y="66154"/>
                    <a:pt x="1849047" y="68368"/>
                  </a:cubicBezTo>
                  <a:lnTo>
                    <a:pt x="1837867" y="55280"/>
                  </a:lnTo>
                  <a:cubicBezTo>
                    <a:pt x="1843410" y="50657"/>
                    <a:pt x="1849842" y="47060"/>
                    <a:pt x="1857162" y="44488"/>
                  </a:cubicBezTo>
                  <a:cubicBezTo>
                    <a:pt x="1864482" y="41916"/>
                    <a:pt x="1872082" y="40630"/>
                    <a:pt x="1879960" y="40630"/>
                  </a:cubicBezTo>
                  <a:close/>
                  <a:moveTo>
                    <a:pt x="1615846" y="40630"/>
                  </a:moveTo>
                  <a:cubicBezTo>
                    <a:pt x="1623008" y="40630"/>
                    <a:pt x="1628548" y="42291"/>
                    <a:pt x="1632466" y="45611"/>
                  </a:cubicBezTo>
                  <a:cubicBezTo>
                    <a:pt x="1636383" y="48932"/>
                    <a:pt x="1638587" y="53799"/>
                    <a:pt x="1639077" y="60213"/>
                  </a:cubicBezTo>
                  <a:lnTo>
                    <a:pt x="1639067" y="60388"/>
                  </a:lnTo>
                  <a:lnTo>
                    <a:pt x="1646741" y="52497"/>
                  </a:lnTo>
                  <a:cubicBezTo>
                    <a:pt x="1649696" y="49958"/>
                    <a:pt x="1652772" y="47793"/>
                    <a:pt x="1655969" y="46002"/>
                  </a:cubicBezTo>
                  <a:cubicBezTo>
                    <a:pt x="1662362" y="42421"/>
                    <a:pt x="1668685" y="40630"/>
                    <a:pt x="1674936" y="40630"/>
                  </a:cubicBezTo>
                  <a:cubicBezTo>
                    <a:pt x="1682228" y="40630"/>
                    <a:pt x="1687898" y="42291"/>
                    <a:pt x="1691946" y="45611"/>
                  </a:cubicBezTo>
                  <a:cubicBezTo>
                    <a:pt x="1695993" y="48932"/>
                    <a:pt x="1698279" y="53799"/>
                    <a:pt x="1698802" y="60213"/>
                  </a:cubicBezTo>
                  <a:cubicBezTo>
                    <a:pt x="1699325" y="66626"/>
                    <a:pt x="1698048" y="74358"/>
                    <a:pt x="1694971" y="83409"/>
                  </a:cubicBezTo>
                  <a:lnTo>
                    <a:pt x="1674559" y="143475"/>
                  </a:lnTo>
                  <a:lnTo>
                    <a:pt x="1651216" y="143475"/>
                  </a:lnTo>
                  <a:lnTo>
                    <a:pt x="1671596" y="83507"/>
                  </a:lnTo>
                  <a:cubicBezTo>
                    <a:pt x="1673831" y="76930"/>
                    <a:pt x="1673923" y="71868"/>
                    <a:pt x="1671874" y="68319"/>
                  </a:cubicBezTo>
                  <a:cubicBezTo>
                    <a:pt x="1669824" y="64771"/>
                    <a:pt x="1665804" y="62996"/>
                    <a:pt x="1659814" y="62996"/>
                  </a:cubicBezTo>
                  <a:cubicBezTo>
                    <a:pt x="1654149" y="62996"/>
                    <a:pt x="1649205" y="64705"/>
                    <a:pt x="1644983" y="68124"/>
                  </a:cubicBezTo>
                  <a:cubicBezTo>
                    <a:pt x="1640761" y="71542"/>
                    <a:pt x="1637577" y="76409"/>
                    <a:pt x="1635432" y="82725"/>
                  </a:cubicBezTo>
                  <a:lnTo>
                    <a:pt x="1635488" y="82297"/>
                  </a:lnTo>
                  <a:lnTo>
                    <a:pt x="1635198" y="83409"/>
                  </a:lnTo>
                  <a:lnTo>
                    <a:pt x="1614785" y="143475"/>
                  </a:lnTo>
                  <a:lnTo>
                    <a:pt x="1591443" y="143475"/>
                  </a:lnTo>
                  <a:lnTo>
                    <a:pt x="1611823" y="83507"/>
                  </a:lnTo>
                  <a:cubicBezTo>
                    <a:pt x="1614058" y="76930"/>
                    <a:pt x="1614166" y="71868"/>
                    <a:pt x="1612149" y="68319"/>
                  </a:cubicBezTo>
                  <a:cubicBezTo>
                    <a:pt x="1610132" y="64771"/>
                    <a:pt x="1606161" y="62996"/>
                    <a:pt x="1600236" y="62996"/>
                  </a:cubicBezTo>
                  <a:cubicBezTo>
                    <a:pt x="1594506" y="62996"/>
                    <a:pt x="1589553" y="64543"/>
                    <a:pt x="1585377" y="67636"/>
                  </a:cubicBezTo>
                  <a:cubicBezTo>
                    <a:pt x="1581200" y="70728"/>
                    <a:pt x="1578150" y="75107"/>
                    <a:pt x="1576225" y="80772"/>
                  </a:cubicBezTo>
                  <a:lnTo>
                    <a:pt x="1576225" y="80769"/>
                  </a:lnTo>
                  <a:lnTo>
                    <a:pt x="1554915" y="143475"/>
                  </a:lnTo>
                  <a:lnTo>
                    <a:pt x="1531572" y="143475"/>
                  </a:lnTo>
                  <a:lnTo>
                    <a:pt x="1566026" y="42095"/>
                  </a:lnTo>
                  <a:lnTo>
                    <a:pt x="1589369" y="42095"/>
                  </a:lnTo>
                  <a:lnTo>
                    <a:pt x="1584451" y="56565"/>
                  </a:lnTo>
                  <a:lnTo>
                    <a:pt x="1589331" y="51581"/>
                  </a:lnTo>
                  <a:cubicBezTo>
                    <a:pt x="1592097" y="49213"/>
                    <a:pt x="1594956" y="47207"/>
                    <a:pt x="1597908" y="45562"/>
                  </a:cubicBezTo>
                  <a:cubicBezTo>
                    <a:pt x="1603811" y="42274"/>
                    <a:pt x="1609791" y="40630"/>
                    <a:pt x="1615846" y="40630"/>
                  </a:cubicBezTo>
                  <a:close/>
                  <a:moveTo>
                    <a:pt x="1501597" y="40630"/>
                  </a:moveTo>
                  <a:cubicBezTo>
                    <a:pt x="1510648" y="40630"/>
                    <a:pt x="1517783" y="42339"/>
                    <a:pt x="1523002" y="45758"/>
                  </a:cubicBezTo>
                  <a:cubicBezTo>
                    <a:pt x="1528221" y="49176"/>
                    <a:pt x="1531395" y="54157"/>
                    <a:pt x="1532524" y="60701"/>
                  </a:cubicBezTo>
                  <a:cubicBezTo>
                    <a:pt x="1533654" y="67245"/>
                    <a:pt x="1532659" y="75107"/>
                    <a:pt x="1529539" y="84288"/>
                  </a:cubicBezTo>
                  <a:lnTo>
                    <a:pt x="1523831" y="101087"/>
                  </a:lnTo>
                  <a:cubicBezTo>
                    <a:pt x="1520688" y="110333"/>
                    <a:pt x="1516328" y="118228"/>
                    <a:pt x="1510750" y="124772"/>
                  </a:cubicBezTo>
                  <a:cubicBezTo>
                    <a:pt x="1505173" y="131315"/>
                    <a:pt x="1498608" y="136313"/>
                    <a:pt x="1491054" y="139764"/>
                  </a:cubicBezTo>
                  <a:cubicBezTo>
                    <a:pt x="1483501" y="143215"/>
                    <a:pt x="1475199" y="144940"/>
                    <a:pt x="1466148" y="144940"/>
                  </a:cubicBezTo>
                  <a:cubicBezTo>
                    <a:pt x="1457163" y="144940"/>
                    <a:pt x="1450049" y="143215"/>
                    <a:pt x="1444808" y="139764"/>
                  </a:cubicBezTo>
                  <a:cubicBezTo>
                    <a:pt x="1439567" y="136313"/>
                    <a:pt x="1436393" y="131283"/>
                    <a:pt x="1435286" y="124674"/>
                  </a:cubicBezTo>
                  <a:cubicBezTo>
                    <a:pt x="1434180" y="118065"/>
                    <a:pt x="1435208" y="110105"/>
                    <a:pt x="1438372" y="100794"/>
                  </a:cubicBezTo>
                  <a:lnTo>
                    <a:pt x="1443982" y="84288"/>
                  </a:lnTo>
                  <a:cubicBezTo>
                    <a:pt x="1447101" y="75107"/>
                    <a:pt x="1451449" y="67245"/>
                    <a:pt x="1457027" y="60701"/>
                  </a:cubicBezTo>
                  <a:cubicBezTo>
                    <a:pt x="1462604" y="54157"/>
                    <a:pt x="1469180" y="49176"/>
                    <a:pt x="1476756" y="45758"/>
                  </a:cubicBezTo>
                  <a:cubicBezTo>
                    <a:pt x="1484331" y="42339"/>
                    <a:pt x="1492612" y="40630"/>
                    <a:pt x="1501597" y="40630"/>
                  </a:cubicBezTo>
                  <a:close/>
                  <a:moveTo>
                    <a:pt x="1226251" y="40630"/>
                  </a:moveTo>
                  <a:cubicBezTo>
                    <a:pt x="1234911" y="40630"/>
                    <a:pt x="1241582" y="42795"/>
                    <a:pt x="1246263" y="47125"/>
                  </a:cubicBezTo>
                  <a:cubicBezTo>
                    <a:pt x="1250945" y="51455"/>
                    <a:pt x="1253503" y="57722"/>
                    <a:pt x="1253938" y="65926"/>
                  </a:cubicBezTo>
                  <a:cubicBezTo>
                    <a:pt x="1254373" y="74130"/>
                    <a:pt x="1252621" y="84028"/>
                    <a:pt x="1248683" y="95618"/>
                  </a:cubicBezTo>
                  <a:lnTo>
                    <a:pt x="1246426" y="102259"/>
                  </a:lnTo>
                  <a:lnTo>
                    <a:pt x="1183691" y="102259"/>
                  </a:lnTo>
                  <a:lnTo>
                    <a:pt x="1182239" y="110036"/>
                  </a:lnTo>
                  <a:cubicBezTo>
                    <a:pt x="1182274" y="112974"/>
                    <a:pt x="1182974" y="115477"/>
                    <a:pt x="1184339" y="117544"/>
                  </a:cubicBezTo>
                  <a:cubicBezTo>
                    <a:pt x="1187069" y="121679"/>
                    <a:pt x="1192210" y="123746"/>
                    <a:pt x="1199763" y="123746"/>
                  </a:cubicBezTo>
                  <a:cubicBezTo>
                    <a:pt x="1203605" y="123746"/>
                    <a:pt x="1207641" y="123030"/>
                    <a:pt x="1211872" y="121597"/>
                  </a:cubicBezTo>
                  <a:cubicBezTo>
                    <a:pt x="1216102" y="120165"/>
                    <a:pt x="1220169" y="118114"/>
                    <a:pt x="1224070" y="115444"/>
                  </a:cubicBezTo>
                  <a:lnTo>
                    <a:pt x="1234428" y="129801"/>
                  </a:lnTo>
                  <a:cubicBezTo>
                    <a:pt x="1227647" y="134620"/>
                    <a:pt x="1220602" y="138347"/>
                    <a:pt x="1213292" y="140985"/>
                  </a:cubicBezTo>
                  <a:cubicBezTo>
                    <a:pt x="1205982" y="143622"/>
                    <a:pt x="1199071" y="144940"/>
                    <a:pt x="1192560" y="144940"/>
                  </a:cubicBezTo>
                  <a:cubicBezTo>
                    <a:pt x="1182989" y="144940"/>
                    <a:pt x="1175420" y="143166"/>
                    <a:pt x="1169855" y="139617"/>
                  </a:cubicBezTo>
                  <a:cubicBezTo>
                    <a:pt x="1164289" y="136069"/>
                    <a:pt x="1160872" y="130892"/>
                    <a:pt x="1159602" y="124088"/>
                  </a:cubicBezTo>
                  <a:cubicBezTo>
                    <a:pt x="1158333" y="117284"/>
                    <a:pt x="1159325" y="109096"/>
                    <a:pt x="1162579" y="99524"/>
                  </a:cubicBezTo>
                  <a:lnTo>
                    <a:pt x="1166461" y="88097"/>
                  </a:lnTo>
                  <a:cubicBezTo>
                    <a:pt x="1169870" y="78070"/>
                    <a:pt x="1174489" y="69508"/>
                    <a:pt x="1180319" y="62410"/>
                  </a:cubicBezTo>
                  <a:cubicBezTo>
                    <a:pt x="1186149" y="55313"/>
                    <a:pt x="1192967" y="49909"/>
                    <a:pt x="1200772" y="46197"/>
                  </a:cubicBezTo>
                  <a:cubicBezTo>
                    <a:pt x="1208577" y="42486"/>
                    <a:pt x="1217070" y="40630"/>
                    <a:pt x="1226251" y="40630"/>
                  </a:cubicBezTo>
                  <a:close/>
                  <a:moveTo>
                    <a:pt x="1132173" y="40630"/>
                  </a:moveTo>
                  <a:cubicBezTo>
                    <a:pt x="1137578" y="40630"/>
                    <a:pt x="1142457" y="41265"/>
                    <a:pt x="1146811" y="42535"/>
                  </a:cubicBezTo>
                  <a:cubicBezTo>
                    <a:pt x="1151166" y="43804"/>
                    <a:pt x="1154838" y="45644"/>
                    <a:pt x="1157828" y="48053"/>
                  </a:cubicBezTo>
                  <a:cubicBezTo>
                    <a:pt x="1160818" y="50462"/>
                    <a:pt x="1162996" y="53392"/>
                    <a:pt x="1164363" y="56843"/>
                  </a:cubicBezTo>
                  <a:lnTo>
                    <a:pt x="1143495" y="71689"/>
                  </a:lnTo>
                  <a:cubicBezTo>
                    <a:pt x="1141778" y="68889"/>
                    <a:pt x="1139383" y="66740"/>
                    <a:pt x="1136311" y="65243"/>
                  </a:cubicBezTo>
                  <a:cubicBezTo>
                    <a:pt x="1133238" y="63745"/>
                    <a:pt x="1129748" y="62996"/>
                    <a:pt x="1125842" y="62996"/>
                  </a:cubicBezTo>
                  <a:cubicBezTo>
                    <a:pt x="1118614" y="62996"/>
                    <a:pt x="1112345" y="64966"/>
                    <a:pt x="1107034" y="68905"/>
                  </a:cubicBezTo>
                  <a:cubicBezTo>
                    <a:pt x="1101724" y="72844"/>
                    <a:pt x="1097840" y="78428"/>
                    <a:pt x="1095384" y="85655"/>
                  </a:cubicBezTo>
                  <a:lnTo>
                    <a:pt x="1090704" y="99427"/>
                  </a:lnTo>
                  <a:cubicBezTo>
                    <a:pt x="1088204" y="106784"/>
                    <a:pt x="1088254" y="112482"/>
                    <a:pt x="1090854" y="116519"/>
                  </a:cubicBezTo>
                  <a:cubicBezTo>
                    <a:pt x="1093454" y="120556"/>
                    <a:pt x="1098368" y="122574"/>
                    <a:pt x="1105595" y="122574"/>
                  </a:cubicBezTo>
                  <a:cubicBezTo>
                    <a:pt x="1109567" y="122574"/>
                    <a:pt x="1113620" y="121760"/>
                    <a:pt x="1117754" y="120132"/>
                  </a:cubicBezTo>
                  <a:cubicBezTo>
                    <a:pt x="1121888" y="118505"/>
                    <a:pt x="1125767" y="116193"/>
                    <a:pt x="1129390" y="113198"/>
                  </a:cubicBezTo>
                  <a:lnTo>
                    <a:pt x="1139834" y="129020"/>
                  </a:lnTo>
                  <a:cubicBezTo>
                    <a:pt x="1136079" y="132406"/>
                    <a:pt x="1131893" y="135287"/>
                    <a:pt x="1127276" y="137664"/>
                  </a:cubicBezTo>
                  <a:cubicBezTo>
                    <a:pt x="1122659" y="140040"/>
                    <a:pt x="1117764" y="141847"/>
                    <a:pt x="1112591" y="143084"/>
                  </a:cubicBezTo>
                  <a:cubicBezTo>
                    <a:pt x="1107417" y="144322"/>
                    <a:pt x="1102128" y="144940"/>
                    <a:pt x="1096724" y="144940"/>
                  </a:cubicBezTo>
                  <a:cubicBezTo>
                    <a:pt x="1087283" y="144940"/>
                    <a:pt x="1079817" y="143150"/>
                    <a:pt x="1074328" y="139568"/>
                  </a:cubicBezTo>
                  <a:cubicBezTo>
                    <a:pt x="1068838" y="135987"/>
                    <a:pt x="1065491" y="130794"/>
                    <a:pt x="1064288" y="123990"/>
                  </a:cubicBezTo>
                  <a:cubicBezTo>
                    <a:pt x="1063084" y="117186"/>
                    <a:pt x="1064109" y="108998"/>
                    <a:pt x="1067361" y="99427"/>
                  </a:cubicBezTo>
                  <a:lnTo>
                    <a:pt x="1072042" y="85655"/>
                  </a:lnTo>
                  <a:cubicBezTo>
                    <a:pt x="1075273" y="76149"/>
                    <a:pt x="1079792" y="68026"/>
                    <a:pt x="1085598" y="61287"/>
                  </a:cubicBezTo>
                  <a:cubicBezTo>
                    <a:pt x="1091404" y="54548"/>
                    <a:pt x="1098258" y="49420"/>
                    <a:pt x="1106159" y="45904"/>
                  </a:cubicBezTo>
                  <a:cubicBezTo>
                    <a:pt x="1114061" y="42388"/>
                    <a:pt x="1122732" y="40630"/>
                    <a:pt x="1132173" y="40630"/>
                  </a:cubicBezTo>
                  <a:close/>
                  <a:moveTo>
                    <a:pt x="1022710" y="40630"/>
                  </a:moveTo>
                  <a:cubicBezTo>
                    <a:pt x="1031370" y="40630"/>
                    <a:pt x="1038257" y="42111"/>
                    <a:pt x="1043371" y="45074"/>
                  </a:cubicBezTo>
                  <a:cubicBezTo>
                    <a:pt x="1048485" y="48037"/>
                    <a:pt x="1051680" y="52334"/>
                    <a:pt x="1052956" y="57966"/>
                  </a:cubicBezTo>
                  <a:cubicBezTo>
                    <a:pt x="1054232" y="63599"/>
                    <a:pt x="1053520" y="70387"/>
                    <a:pt x="1050820" y="78330"/>
                  </a:cubicBezTo>
                  <a:lnTo>
                    <a:pt x="1028682" y="143475"/>
                  </a:lnTo>
                  <a:lnTo>
                    <a:pt x="1007097" y="143475"/>
                  </a:lnTo>
                  <a:lnTo>
                    <a:pt x="1010551" y="133312"/>
                  </a:lnTo>
                  <a:lnTo>
                    <a:pt x="1005030" y="138494"/>
                  </a:lnTo>
                  <a:cubicBezTo>
                    <a:pt x="1001533" y="140643"/>
                    <a:pt x="997648" y="142254"/>
                    <a:pt x="993376" y="143329"/>
                  </a:cubicBezTo>
                  <a:cubicBezTo>
                    <a:pt x="989104" y="144403"/>
                    <a:pt x="984657" y="144940"/>
                    <a:pt x="980034" y="144940"/>
                  </a:cubicBezTo>
                  <a:cubicBezTo>
                    <a:pt x="968379" y="144940"/>
                    <a:pt x="960533" y="142352"/>
                    <a:pt x="956497" y="137175"/>
                  </a:cubicBezTo>
                  <a:cubicBezTo>
                    <a:pt x="952461" y="131999"/>
                    <a:pt x="952236" y="124137"/>
                    <a:pt x="955821" y="113589"/>
                  </a:cubicBezTo>
                  <a:cubicBezTo>
                    <a:pt x="959228" y="103561"/>
                    <a:pt x="964714" y="96041"/>
                    <a:pt x="972278" y="91027"/>
                  </a:cubicBezTo>
                  <a:cubicBezTo>
                    <a:pt x="979842" y="86013"/>
                    <a:pt x="989485" y="83507"/>
                    <a:pt x="1001205" y="83507"/>
                  </a:cubicBezTo>
                  <a:lnTo>
                    <a:pt x="1027478" y="83507"/>
                  </a:lnTo>
                  <a:lnTo>
                    <a:pt x="1028938" y="79209"/>
                  </a:lnTo>
                  <a:cubicBezTo>
                    <a:pt x="1030863" y="73544"/>
                    <a:pt x="1030680" y="69149"/>
                    <a:pt x="1028389" y="66024"/>
                  </a:cubicBezTo>
                  <a:cubicBezTo>
                    <a:pt x="1026098" y="62899"/>
                    <a:pt x="1021892" y="61336"/>
                    <a:pt x="1015771" y="61336"/>
                  </a:cubicBezTo>
                  <a:cubicBezTo>
                    <a:pt x="1011864" y="61336"/>
                    <a:pt x="1007812" y="61954"/>
                    <a:pt x="1003615" y="63192"/>
                  </a:cubicBezTo>
                  <a:cubicBezTo>
                    <a:pt x="999418" y="64429"/>
                    <a:pt x="995479" y="66154"/>
                    <a:pt x="991797" y="68368"/>
                  </a:cubicBezTo>
                  <a:lnTo>
                    <a:pt x="980617" y="55280"/>
                  </a:lnTo>
                  <a:cubicBezTo>
                    <a:pt x="986160" y="50657"/>
                    <a:pt x="992592" y="47060"/>
                    <a:pt x="999912" y="44488"/>
                  </a:cubicBezTo>
                  <a:cubicBezTo>
                    <a:pt x="1007232" y="41916"/>
                    <a:pt x="1014832" y="40630"/>
                    <a:pt x="1022710" y="40630"/>
                  </a:cubicBezTo>
                  <a:close/>
                  <a:moveTo>
                    <a:pt x="882421" y="40630"/>
                  </a:moveTo>
                  <a:cubicBezTo>
                    <a:pt x="886849" y="40630"/>
                    <a:pt x="890626" y="41298"/>
                    <a:pt x="893754" y="42632"/>
                  </a:cubicBezTo>
                  <a:cubicBezTo>
                    <a:pt x="896881" y="43967"/>
                    <a:pt x="899337" y="45937"/>
                    <a:pt x="901122" y="48541"/>
                  </a:cubicBezTo>
                  <a:lnTo>
                    <a:pt x="880190" y="68173"/>
                  </a:lnTo>
                  <a:cubicBezTo>
                    <a:pt x="879203" y="66480"/>
                    <a:pt x="877720" y="65194"/>
                    <a:pt x="875739" y="64315"/>
                  </a:cubicBezTo>
                  <a:cubicBezTo>
                    <a:pt x="873759" y="63436"/>
                    <a:pt x="871271" y="62996"/>
                    <a:pt x="868276" y="62996"/>
                  </a:cubicBezTo>
                  <a:cubicBezTo>
                    <a:pt x="862416" y="62996"/>
                    <a:pt x="857283" y="64738"/>
                    <a:pt x="852876" y="68222"/>
                  </a:cubicBezTo>
                  <a:cubicBezTo>
                    <a:pt x="848469" y="71705"/>
                    <a:pt x="845215" y="76540"/>
                    <a:pt x="843113" y="82725"/>
                  </a:cubicBezTo>
                  <a:lnTo>
                    <a:pt x="843114" y="82722"/>
                  </a:lnTo>
                  <a:lnTo>
                    <a:pt x="822467" y="143475"/>
                  </a:lnTo>
                  <a:lnTo>
                    <a:pt x="798147" y="143475"/>
                  </a:lnTo>
                  <a:lnTo>
                    <a:pt x="832601" y="42095"/>
                  </a:lnTo>
                  <a:lnTo>
                    <a:pt x="856921" y="42095"/>
                  </a:lnTo>
                  <a:lnTo>
                    <a:pt x="852010" y="56545"/>
                  </a:lnTo>
                  <a:lnTo>
                    <a:pt x="856732" y="51703"/>
                  </a:lnTo>
                  <a:cubicBezTo>
                    <a:pt x="859452" y="49351"/>
                    <a:pt x="862269" y="47337"/>
                    <a:pt x="865183" y="45660"/>
                  </a:cubicBezTo>
                  <a:cubicBezTo>
                    <a:pt x="871010" y="42307"/>
                    <a:pt x="876756" y="40630"/>
                    <a:pt x="882421" y="40630"/>
                  </a:cubicBezTo>
                  <a:close/>
                  <a:moveTo>
                    <a:pt x="483301" y="40630"/>
                  </a:moveTo>
                  <a:cubicBezTo>
                    <a:pt x="491961" y="40630"/>
                    <a:pt x="498632" y="42795"/>
                    <a:pt x="503313" y="47125"/>
                  </a:cubicBezTo>
                  <a:cubicBezTo>
                    <a:pt x="507995" y="51455"/>
                    <a:pt x="510553" y="57722"/>
                    <a:pt x="510988" y="65926"/>
                  </a:cubicBezTo>
                  <a:cubicBezTo>
                    <a:pt x="511423" y="74130"/>
                    <a:pt x="509671" y="84028"/>
                    <a:pt x="505733" y="95618"/>
                  </a:cubicBezTo>
                  <a:lnTo>
                    <a:pt x="503476" y="102259"/>
                  </a:lnTo>
                  <a:lnTo>
                    <a:pt x="440741" y="102259"/>
                  </a:lnTo>
                  <a:lnTo>
                    <a:pt x="439289" y="110036"/>
                  </a:lnTo>
                  <a:cubicBezTo>
                    <a:pt x="439325" y="112974"/>
                    <a:pt x="440025" y="115477"/>
                    <a:pt x="441389" y="117544"/>
                  </a:cubicBezTo>
                  <a:cubicBezTo>
                    <a:pt x="444119" y="121679"/>
                    <a:pt x="449260" y="123746"/>
                    <a:pt x="456813" y="123746"/>
                  </a:cubicBezTo>
                  <a:cubicBezTo>
                    <a:pt x="460655" y="123746"/>
                    <a:pt x="464691" y="123030"/>
                    <a:pt x="468922" y="121597"/>
                  </a:cubicBezTo>
                  <a:cubicBezTo>
                    <a:pt x="473153" y="120165"/>
                    <a:pt x="477219" y="118114"/>
                    <a:pt x="481121" y="115444"/>
                  </a:cubicBezTo>
                  <a:lnTo>
                    <a:pt x="491478" y="129801"/>
                  </a:lnTo>
                  <a:cubicBezTo>
                    <a:pt x="484697" y="134620"/>
                    <a:pt x="477652" y="138347"/>
                    <a:pt x="470342" y="140985"/>
                  </a:cubicBezTo>
                  <a:cubicBezTo>
                    <a:pt x="463032" y="143622"/>
                    <a:pt x="456122" y="144940"/>
                    <a:pt x="449610" y="144940"/>
                  </a:cubicBezTo>
                  <a:cubicBezTo>
                    <a:pt x="440039" y="144940"/>
                    <a:pt x="432470" y="143166"/>
                    <a:pt x="426905" y="139617"/>
                  </a:cubicBezTo>
                  <a:cubicBezTo>
                    <a:pt x="421339" y="136069"/>
                    <a:pt x="417922" y="130892"/>
                    <a:pt x="416653" y="124088"/>
                  </a:cubicBezTo>
                  <a:cubicBezTo>
                    <a:pt x="415383" y="117284"/>
                    <a:pt x="416376" y="109096"/>
                    <a:pt x="419629" y="99524"/>
                  </a:cubicBezTo>
                  <a:lnTo>
                    <a:pt x="423511" y="88097"/>
                  </a:lnTo>
                  <a:cubicBezTo>
                    <a:pt x="426920" y="78070"/>
                    <a:pt x="431539" y="69508"/>
                    <a:pt x="437369" y="62410"/>
                  </a:cubicBezTo>
                  <a:cubicBezTo>
                    <a:pt x="443199" y="55313"/>
                    <a:pt x="450017" y="49909"/>
                    <a:pt x="457822" y="46197"/>
                  </a:cubicBezTo>
                  <a:cubicBezTo>
                    <a:pt x="465627" y="42486"/>
                    <a:pt x="474120" y="40630"/>
                    <a:pt x="483301" y="40630"/>
                  </a:cubicBezTo>
                  <a:close/>
                  <a:moveTo>
                    <a:pt x="301396" y="40630"/>
                  </a:moveTo>
                  <a:cubicBezTo>
                    <a:pt x="305824" y="40630"/>
                    <a:pt x="309601" y="41298"/>
                    <a:pt x="312729" y="42632"/>
                  </a:cubicBezTo>
                  <a:cubicBezTo>
                    <a:pt x="315856" y="43967"/>
                    <a:pt x="318312" y="45937"/>
                    <a:pt x="320097" y="48541"/>
                  </a:cubicBezTo>
                  <a:lnTo>
                    <a:pt x="299165" y="68173"/>
                  </a:lnTo>
                  <a:cubicBezTo>
                    <a:pt x="298178" y="66480"/>
                    <a:pt x="296695" y="65194"/>
                    <a:pt x="294714" y="64315"/>
                  </a:cubicBezTo>
                  <a:cubicBezTo>
                    <a:pt x="292734" y="63436"/>
                    <a:pt x="290246" y="62996"/>
                    <a:pt x="287251" y="62996"/>
                  </a:cubicBezTo>
                  <a:cubicBezTo>
                    <a:pt x="281391" y="62996"/>
                    <a:pt x="276257" y="64738"/>
                    <a:pt x="271851" y="68222"/>
                  </a:cubicBezTo>
                  <a:cubicBezTo>
                    <a:pt x="267444" y="71705"/>
                    <a:pt x="264190" y="76540"/>
                    <a:pt x="262088" y="82725"/>
                  </a:cubicBezTo>
                  <a:lnTo>
                    <a:pt x="262089" y="82722"/>
                  </a:lnTo>
                  <a:lnTo>
                    <a:pt x="241441" y="143475"/>
                  </a:lnTo>
                  <a:lnTo>
                    <a:pt x="217122" y="143475"/>
                  </a:lnTo>
                  <a:lnTo>
                    <a:pt x="251576" y="42095"/>
                  </a:lnTo>
                  <a:lnTo>
                    <a:pt x="275896" y="42095"/>
                  </a:lnTo>
                  <a:lnTo>
                    <a:pt x="270985" y="56545"/>
                  </a:lnTo>
                  <a:lnTo>
                    <a:pt x="275707" y="51703"/>
                  </a:lnTo>
                  <a:cubicBezTo>
                    <a:pt x="278427" y="49351"/>
                    <a:pt x="281244" y="47337"/>
                    <a:pt x="284158" y="45660"/>
                  </a:cubicBezTo>
                  <a:cubicBezTo>
                    <a:pt x="289985" y="42307"/>
                    <a:pt x="295731" y="40630"/>
                    <a:pt x="301396" y="40630"/>
                  </a:cubicBezTo>
                  <a:close/>
                  <a:moveTo>
                    <a:pt x="184510" y="40630"/>
                  </a:moveTo>
                  <a:cubicBezTo>
                    <a:pt x="193170" y="40630"/>
                    <a:pt x="200057" y="42111"/>
                    <a:pt x="205171" y="45074"/>
                  </a:cubicBezTo>
                  <a:cubicBezTo>
                    <a:pt x="210285" y="48037"/>
                    <a:pt x="213480" y="52334"/>
                    <a:pt x="214756" y="57966"/>
                  </a:cubicBezTo>
                  <a:cubicBezTo>
                    <a:pt x="216033" y="63599"/>
                    <a:pt x="215321" y="70387"/>
                    <a:pt x="212621" y="78330"/>
                  </a:cubicBezTo>
                  <a:lnTo>
                    <a:pt x="190482" y="143475"/>
                  </a:lnTo>
                  <a:lnTo>
                    <a:pt x="168897" y="143475"/>
                  </a:lnTo>
                  <a:lnTo>
                    <a:pt x="172351" y="133312"/>
                  </a:lnTo>
                  <a:lnTo>
                    <a:pt x="166830" y="138494"/>
                  </a:lnTo>
                  <a:cubicBezTo>
                    <a:pt x="163333" y="140643"/>
                    <a:pt x="159448" y="142254"/>
                    <a:pt x="155176" y="143329"/>
                  </a:cubicBezTo>
                  <a:cubicBezTo>
                    <a:pt x="150904" y="144403"/>
                    <a:pt x="146457" y="144940"/>
                    <a:pt x="141834" y="144940"/>
                  </a:cubicBezTo>
                  <a:cubicBezTo>
                    <a:pt x="130179" y="144940"/>
                    <a:pt x="122333" y="142352"/>
                    <a:pt x="118297" y="137175"/>
                  </a:cubicBezTo>
                  <a:cubicBezTo>
                    <a:pt x="114261" y="131999"/>
                    <a:pt x="114036" y="124137"/>
                    <a:pt x="117621" y="113589"/>
                  </a:cubicBezTo>
                  <a:cubicBezTo>
                    <a:pt x="121028" y="103561"/>
                    <a:pt x="126514" y="96041"/>
                    <a:pt x="134078" y="91027"/>
                  </a:cubicBezTo>
                  <a:cubicBezTo>
                    <a:pt x="141642" y="86013"/>
                    <a:pt x="151285" y="83507"/>
                    <a:pt x="163005" y="83507"/>
                  </a:cubicBezTo>
                  <a:lnTo>
                    <a:pt x="189278" y="83507"/>
                  </a:lnTo>
                  <a:lnTo>
                    <a:pt x="190738" y="79209"/>
                  </a:lnTo>
                  <a:cubicBezTo>
                    <a:pt x="192663" y="73544"/>
                    <a:pt x="192480" y="69149"/>
                    <a:pt x="190189" y="66024"/>
                  </a:cubicBezTo>
                  <a:cubicBezTo>
                    <a:pt x="187898" y="62899"/>
                    <a:pt x="183692" y="61336"/>
                    <a:pt x="177571" y="61336"/>
                  </a:cubicBezTo>
                  <a:cubicBezTo>
                    <a:pt x="173664" y="61336"/>
                    <a:pt x="169613" y="61954"/>
                    <a:pt x="165415" y="63192"/>
                  </a:cubicBezTo>
                  <a:cubicBezTo>
                    <a:pt x="161218" y="64429"/>
                    <a:pt x="157279" y="66154"/>
                    <a:pt x="153597" y="68368"/>
                  </a:cubicBezTo>
                  <a:lnTo>
                    <a:pt x="142417" y="55280"/>
                  </a:lnTo>
                  <a:cubicBezTo>
                    <a:pt x="147960" y="50657"/>
                    <a:pt x="154392" y="47060"/>
                    <a:pt x="161712" y="44488"/>
                  </a:cubicBezTo>
                  <a:cubicBezTo>
                    <a:pt x="169032" y="41916"/>
                    <a:pt x="176632" y="40630"/>
                    <a:pt x="184510" y="40630"/>
                  </a:cubicBezTo>
                  <a:close/>
                  <a:moveTo>
                    <a:pt x="369020" y="40435"/>
                  </a:moveTo>
                  <a:cubicBezTo>
                    <a:pt x="374750" y="40435"/>
                    <a:pt x="379434" y="42030"/>
                    <a:pt x="383070" y="45221"/>
                  </a:cubicBezTo>
                  <a:cubicBezTo>
                    <a:pt x="384888" y="46816"/>
                    <a:pt x="386364" y="48737"/>
                    <a:pt x="387497" y="50983"/>
                  </a:cubicBezTo>
                  <a:lnTo>
                    <a:pt x="388895" y="55531"/>
                  </a:lnTo>
                  <a:lnTo>
                    <a:pt x="393460" y="42095"/>
                  </a:lnTo>
                  <a:lnTo>
                    <a:pt x="416803" y="42095"/>
                  </a:lnTo>
                  <a:lnTo>
                    <a:pt x="383378" y="140447"/>
                  </a:lnTo>
                  <a:cubicBezTo>
                    <a:pt x="380214" y="149758"/>
                    <a:pt x="375761" y="157735"/>
                    <a:pt x="370021" y="164376"/>
                  </a:cubicBezTo>
                  <a:cubicBezTo>
                    <a:pt x="364280" y="171018"/>
                    <a:pt x="357503" y="176064"/>
                    <a:pt x="349688" y="179515"/>
                  </a:cubicBezTo>
                  <a:cubicBezTo>
                    <a:pt x="341874" y="182966"/>
                    <a:pt x="333246" y="184691"/>
                    <a:pt x="323805" y="184691"/>
                  </a:cubicBezTo>
                  <a:cubicBezTo>
                    <a:pt x="315991" y="184691"/>
                    <a:pt x="309473" y="183275"/>
                    <a:pt x="304250" y="180443"/>
                  </a:cubicBezTo>
                  <a:cubicBezTo>
                    <a:pt x="299028" y="177610"/>
                    <a:pt x="295565" y="173622"/>
                    <a:pt x="293862" y="168478"/>
                  </a:cubicBezTo>
                  <a:lnTo>
                    <a:pt x="314465" y="154121"/>
                  </a:lnTo>
                  <a:cubicBezTo>
                    <a:pt x="315922" y="157116"/>
                    <a:pt x="318061" y="159444"/>
                    <a:pt x="320882" y="161104"/>
                  </a:cubicBezTo>
                  <a:cubicBezTo>
                    <a:pt x="323703" y="162765"/>
                    <a:pt x="326970" y="163595"/>
                    <a:pt x="330681" y="163595"/>
                  </a:cubicBezTo>
                  <a:cubicBezTo>
                    <a:pt x="337322" y="163595"/>
                    <a:pt x="343184" y="161772"/>
                    <a:pt x="348264" y="158125"/>
                  </a:cubicBezTo>
                  <a:cubicBezTo>
                    <a:pt x="353345" y="154479"/>
                    <a:pt x="356993" y="149400"/>
                    <a:pt x="359206" y="142889"/>
                  </a:cubicBezTo>
                  <a:lnTo>
                    <a:pt x="363811" y="129340"/>
                  </a:lnTo>
                  <a:lnTo>
                    <a:pt x="351751" y="140252"/>
                  </a:lnTo>
                  <a:cubicBezTo>
                    <a:pt x="346207" y="143443"/>
                    <a:pt x="340276" y="145038"/>
                    <a:pt x="333961" y="145038"/>
                  </a:cubicBezTo>
                  <a:cubicBezTo>
                    <a:pt x="326668" y="145038"/>
                    <a:pt x="320998" y="143377"/>
                    <a:pt x="316950" y="140057"/>
                  </a:cubicBezTo>
                  <a:cubicBezTo>
                    <a:pt x="312903" y="136736"/>
                    <a:pt x="310612" y="131885"/>
                    <a:pt x="310078" y="125504"/>
                  </a:cubicBezTo>
                  <a:cubicBezTo>
                    <a:pt x="309545" y="119123"/>
                    <a:pt x="310793" y="111472"/>
                    <a:pt x="313824" y="102552"/>
                  </a:cubicBezTo>
                  <a:lnTo>
                    <a:pt x="320397" y="83214"/>
                  </a:lnTo>
                  <a:cubicBezTo>
                    <a:pt x="323450" y="74228"/>
                    <a:pt x="327401" y="66529"/>
                    <a:pt x="332251" y="60115"/>
                  </a:cubicBezTo>
                  <a:cubicBezTo>
                    <a:pt x="337100" y="53701"/>
                    <a:pt x="342650" y="48818"/>
                    <a:pt x="348901" y="45465"/>
                  </a:cubicBezTo>
                  <a:cubicBezTo>
                    <a:pt x="355152" y="42111"/>
                    <a:pt x="361858" y="40435"/>
                    <a:pt x="369020" y="40435"/>
                  </a:cubicBezTo>
                  <a:close/>
                  <a:moveTo>
                    <a:pt x="2245436" y="12599"/>
                  </a:moveTo>
                  <a:lnTo>
                    <a:pt x="2268779" y="12599"/>
                  </a:lnTo>
                  <a:lnTo>
                    <a:pt x="2258755" y="42095"/>
                  </a:lnTo>
                  <a:lnTo>
                    <a:pt x="2272625" y="42095"/>
                  </a:lnTo>
                  <a:lnTo>
                    <a:pt x="2265687" y="62508"/>
                  </a:lnTo>
                  <a:lnTo>
                    <a:pt x="2251818" y="62508"/>
                  </a:lnTo>
                  <a:lnTo>
                    <a:pt x="2234358" y="113882"/>
                  </a:lnTo>
                  <a:cubicBezTo>
                    <a:pt x="2233518" y="116356"/>
                    <a:pt x="2233359" y="118260"/>
                    <a:pt x="2233882" y="119595"/>
                  </a:cubicBezTo>
                  <a:cubicBezTo>
                    <a:pt x="2234405" y="120930"/>
                    <a:pt x="2235611" y="121597"/>
                    <a:pt x="2237499" y="121597"/>
                  </a:cubicBezTo>
                  <a:lnTo>
                    <a:pt x="2245606" y="121597"/>
                  </a:lnTo>
                  <a:lnTo>
                    <a:pt x="2238004" y="143963"/>
                  </a:lnTo>
                  <a:lnTo>
                    <a:pt x="2225503" y="143963"/>
                  </a:lnTo>
                  <a:cubicBezTo>
                    <a:pt x="2216973" y="143963"/>
                    <a:pt x="2211491" y="141701"/>
                    <a:pt x="2209058" y="137175"/>
                  </a:cubicBezTo>
                  <a:cubicBezTo>
                    <a:pt x="2206624" y="132650"/>
                    <a:pt x="2206912" y="125960"/>
                    <a:pt x="2209921" y="117105"/>
                  </a:cubicBezTo>
                  <a:lnTo>
                    <a:pt x="2228475" y="62508"/>
                  </a:lnTo>
                  <a:lnTo>
                    <a:pt x="2218025" y="62508"/>
                  </a:lnTo>
                  <a:lnTo>
                    <a:pt x="2224962" y="42095"/>
                  </a:lnTo>
                  <a:lnTo>
                    <a:pt x="2235412" y="42095"/>
                  </a:lnTo>
                  <a:close/>
                  <a:moveTo>
                    <a:pt x="1959686" y="12599"/>
                  </a:moveTo>
                  <a:lnTo>
                    <a:pt x="1983029" y="12599"/>
                  </a:lnTo>
                  <a:lnTo>
                    <a:pt x="1973005" y="42095"/>
                  </a:lnTo>
                  <a:lnTo>
                    <a:pt x="1986875" y="42095"/>
                  </a:lnTo>
                  <a:lnTo>
                    <a:pt x="1979937" y="62508"/>
                  </a:lnTo>
                  <a:lnTo>
                    <a:pt x="1966068" y="62508"/>
                  </a:lnTo>
                  <a:lnTo>
                    <a:pt x="1948608" y="113882"/>
                  </a:lnTo>
                  <a:cubicBezTo>
                    <a:pt x="1947768" y="116356"/>
                    <a:pt x="1947609" y="118260"/>
                    <a:pt x="1948132" y="119595"/>
                  </a:cubicBezTo>
                  <a:cubicBezTo>
                    <a:pt x="1948655" y="120930"/>
                    <a:pt x="1949861" y="121597"/>
                    <a:pt x="1951749" y="121597"/>
                  </a:cubicBezTo>
                  <a:lnTo>
                    <a:pt x="1959856" y="121597"/>
                  </a:lnTo>
                  <a:lnTo>
                    <a:pt x="1952254" y="143963"/>
                  </a:lnTo>
                  <a:lnTo>
                    <a:pt x="1939753" y="143963"/>
                  </a:lnTo>
                  <a:cubicBezTo>
                    <a:pt x="1931223" y="143963"/>
                    <a:pt x="1925741" y="141701"/>
                    <a:pt x="1923308" y="137175"/>
                  </a:cubicBezTo>
                  <a:cubicBezTo>
                    <a:pt x="1920874" y="132650"/>
                    <a:pt x="1921162" y="125960"/>
                    <a:pt x="1924171" y="117105"/>
                  </a:cubicBezTo>
                  <a:lnTo>
                    <a:pt x="1942725" y="62508"/>
                  </a:lnTo>
                  <a:lnTo>
                    <a:pt x="1932275" y="62508"/>
                  </a:lnTo>
                  <a:lnTo>
                    <a:pt x="1939212" y="42095"/>
                  </a:lnTo>
                  <a:lnTo>
                    <a:pt x="1949662" y="42095"/>
                  </a:lnTo>
                  <a:close/>
                  <a:moveTo>
                    <a:pt x="1751284" y="1465"/>
                  </a:moveTo>
                  <a:lnTo>
                    <a:pt x="1774627" y="1465"/>
                  </a:lnTo>
                  <a:lnTo>
                    <a:pt x="1756096" y="55991"/>
                  </a:lnTo>
                  <a:lnTo>
                    <a:pt x="1760689" y="51313"/>
                  </a:lnTo>
                  <a:cubicBezTo>
                    <a:pt x="1763371" y="49026"/>
                    <a:pt x="1766158" y="47076"/>
                    <a:pt x="1769050" y="45465"/>
                  </a:cubicBezTo>
                  <a:cubicBezTo>
                    <a:pt x="1774833" y="42242"/>
                    <a:pt x="1780590" y="40630"/>
                    <a:pt x="1786319" y="40630"/>
                  </a:cubicBezTo>
                  <a:cubicBezTo>
                    <a:pt x="1793482" y="40630"/>
                    <a:pt x="1799054" y="42291"/>
                    <a:pt x="1803037" y="45611"/>
                  </a:cubicBezTo>
                  <a:cubicBezTo>
                    <a:pt x="1807019" y="48932"/>
                    <a:pt x="1809256" y="53799"/>
                    <a:pt x="1809746" y="60213"/>
                  </a:cubicBezTo>
                  <a:cubicBezTo>
                    <a:pt x="1810236" y="66626"/>
                    <a:pt x="1808943" y="74358"/>
                    <a:pt x="1805867" y="83409"/>
                  </a:cubicBezTo>
                  <a:lnTo>
                    <a:pt x="1799361" y="102552"/>
                  </a:lnTo>
                  <a:cubicBezTo>
                    <a:pt x="1796330" y="111472"/>
                    <a:pt x="1792391" y="119091"/>
                    <a:pt x="1787542" y="125406"/>
                  </a:cubicBezTo>
                  <a:cubicBezTo>
                    <a:pt x="1782693" y="131722"/>
                    <a:pt x="1777110" y="136557"/>
                    <a:pt x="1770795" y="139910"/>
                  </a:cubicBezTo>
                  <a:cubicBezTo>
                    <a:pt x="1764479" y="143263"/>
                    <a:pt x="1757674" y="144940"/>
                    <a:pt x="1750382" y="144940"/>
                  </a:cubicBezTo>
                  <a:cubicBezTo>
                    <a:pt x="1744261" y="144940"/>
                    <a:pt x="1739469" y="143426"/>
                    <a:pt x="1736006" y="140399"/>
                  </a:cubicBezTo>
                  <a:cubicBezTo>
                    <a:pt x="1734274" y="138885"/>
                    <a:pt x="1732941" y="137057"/>
                    <a:pt x="1732008" y="134917"/>
                  </a:cubicBezTo>
                  <a:lnTo>
                    <a:pt x="1730941" y="130009"/>
                  </a:lnTo>
                  <a:lnTo>
                    <a:pt x="1726365" y="143475"/>
                  </a:lnTo>
                  <a:lnTo>
                    <a:pt x="1703022" y="143475"/>
                  </a:lnTo>
                  <a:close/>
                  <a:moveTo>
                    <a:pt x="960360" y="1465"/>
                  </a:moveTo>
                  <a:lnTo>
                    <a:pt x="976964" y="1465"/>
                  </a:lnTo>
                  <a:lnTo>
                    <a:pt x="969693" y="22855"/>
                  </a:lnTo>
                  <a:lnTo>
                    <a:pt x="956899" y="22855"/>
                  </a:lnTo>
                  <a:cubicBezTo>
                    <a:pt x="955011" y="22855"/>
                    <a:pt x="953335" y="23571"/>
                    <a:pt x="951871" y="25003"/>
                  </a:cubicBezTo>
                  <a:cubicBezTo>
                    <a:pt x="950408" y="26436"/>
                    <a:pt x="949289" y="28291"/>
                    <a:pt x="948515" y="30570"/>
                  </a:cubicBezTo>
                  <a:lnTo>
                    <a:pt x="944598" y="42095"/>
                  </a:lnTo>
                  <a:lnTo>
                    <a:pt x="963156" y="42095"/>
                  </a:lnTo>
                  <a:lnTo>
                    <a:pt x="956385" y="62020"/>
                  </a:lnTo>
                  <a:lnTo>
                    <a:pt x="937827" y="62020"/>
                  </a:lnTo>
                  <a:lnTo>
                    <a:pt x="910145" y="143475"/>
                  </a:lnTo>
                  <a:lnTo>
                    <a:pt x="886802" y="143475"/>
                  </a:lnTo>
                  <a:lnTo>
                    <a:pt x="914484" y="62020"/>
                  </a:lnTo>
                  <a:lnTo>
                    <a:pt x="903741" y="62020"/>
                  </a:lnTo>
                  <a:lnTo>
                    <a:pt x="910512" y="42095"/>
                  </a:lnTo>
                  <a:lnTo>
                    <a:pt x="921255" y="42095"/>
                  </a:lnTo>
                  <a:lnTo>
                    <a:pt x="925935" y="28324"/>
                  </a:lnTo>
                  <a:cubicBezTo>
                    <a:pt x="928989" y="19338"/>
                    <a:pt x="933342" y="12616"/>
                    <a:pt x="938992" y="8155"/>
                  </a:cubicBezTo>
                  <a:cubicBezTo>
                    <a:pt x="944643" y="3695"/>
                    <a:pt x="951765" y="1465"/>
                    <a:pt x="960360" y="1465"/>
                  </a:cubicBezTo>
                  <a:close/>
                  <a:moveTo>
                    <a:pt x="48262" y="1465"/>
                  </a:moveTo>
                  <a:lnTo>
                    <a:pt x="71605" y="1465"/>
                  </a:lnTo>
                  <a:lnTo>
                    <a:pt x="30944" y="121109"/>
                  </a:lnTo>
                  <a:lnTo>
                    <a:pt x="100777" y="121109"/>
                  </a:lnTo>
                  <a:lnTo>
                    <a:pt x="93176" y="143475"/>
                  </a:lnTo>
                  <a:lnTo>
                    <a:pt x="23343" y="143475"/>
                  </a:lnTo>
                  <a:lnTo>
                    <a:pt x="10939" y="143475"/>
                  </a:lnTo>
                  <a:lnTo>
                    <a:pt x="0" y="143475"/>
                  </a:lnTo>
                  <a:close/>
                  <a:moveTo>
                    <a:pt x="1401152" y="0"/>
                  </a:moveTo>
                  <a:cubicBezTo>
                    <a:pt x="1409681" y="0"/>
                    <a:pt x="1416794" y="1823"/>
                    <a:pt x="1422489" y="5470"/>
                  </a:cubicBezTo>
                  <a:cubicBezTo>
                    <a:pt x="1428184" y="9116"/>
                    <a:pt x="1432160" y="14374"/>
                    <a:pt x="1434416" y="21243"/>
                  </a:cubicBezTo>
                  <a:cubicBezTo>
                    <a:pt x="1436672" y="28112"/>
                    <a:pt x="1437053" y="36235"/>
                    <a:pt x="1435560" y="45611"/>
                  </a:cubicBezTo>
                  <a:lnTo>
                    <a:pt x="1411533" y="45611"/>
                  </a:lnTo>
                  <a:cubicBezTo>
                    <a:pt x="1411910" y="41053"/>
                    <a:pt x="1411409" y="37065"/>
                    <a:pt x="1410032" y="33647"/>
                  </a:cubicBezTo>
                  <a:cubicBezTo>
                    <a:pt x="1408654" y="30228"/>
                    <a:pt x="1406534" y="27608"/>
                    <a:pt x="1403670" y="25785"/>
                  </a:cubicBezTo>
                  <a:cubicBezTo>
                    <a:pt x="1400806" y="23961"/>
                    <a:pt x="1397355" y="23050"/>
                    <a:pt x="1393318" y="23050"/>
                  </a:cubicBezTo>
                  <a:cubicBezTo>
                    <a:pt x="1387914" y="23050"/>
                    <a:pt x="1382827" y="24271"/>
                    <a:pt x="1378058" y="26712"/>
                  </a:cubicBezTo>
                  <a:cubicBezTo>
                    <a:pt x="1373289" y="29154"/>
                    <a:pt x="1369083" y="32621"/>
                    <a:pt x="1365440" y="37114"/>
                  </a:cubicBezTo>
                  <a:cubicBezTo>
                    <a:pt x="1361797" y="41607"/>
                    <a:pt x="1358935" y="46914"/>
                    <a:pt x="1356856" y="53034"/>
                  </a:cubicBezTo>
                  <a:lnTo>
                    <a:pt x="1343611" y="92004"/>
                  </a:lnTo>
                  <a:cubicBezTo>
                    <a:pt x="1341554" y="98059"/>
                    <a:pt x="1340820" y="103333"/>
                    <a:pt x="1341409" y="107826"/>
                  </a:cubicBezTo>
                  <a:cubicBezTo>
                    <a:pt x="1341998" y="112319"/>
                    <a:pt x="1343853" y="115770"/>
                    <a:pt x="1346974" y="118179"/>
                  </a:cubicBezTo>
                  <a:cubicBezTo>
                    <a:pt x="1350095" y="120588"/>
                    <a:pt x="1354357" y="121793"/>
                    <a:pt x="1359761" y="121793"/>
                  </a:cubicBezTo>
                  <a:cubicBezTo>
                    <a:pt x="1363864" y="121793"/>
                    <a:pt x="1367949" y="120930"/>
                    <a:pt x="1372019" y="119204"/>
                  </a:cubicBezTo>
                  <a:cubicBezTo>
                    <a:pt x="1376089" y="117479"/>
                    <a:pt x="1379968" y="114923"/>
                    <a:pt x="1383658" y="111537"/>
                  </a:cubicBezTo>
                  <a:cubicBezTo>
                    <a:pt x="1387348" y="108152"/>
                    <a:pt x="1390554" y="104082"/>
                    <a:pt x="1393277" y="99329"/>
                  </a:cubicBezTo>
                  <a:lnTo>
                    <a:pt x="1417303" y="99329"/>
                  </a:lnTo>
                  <a:cubicBezTo>
                    <a:pt x="1412424" y="108705"/>
                    <a:pt x="1406511" y="116812"/>
                    <a:pt x="1399565" y="123648"/>
                  </a:cubicBezTo>
                  <a:cubicBezTo>
                    <a:pt x="1392619" y="130485"/>
                    <a:pt x="1385070" y="135743"/>
                    <a:pt x="1376918" y="139422"/>
                  </a:cubicBezTo>
                  <a:cubicBezTo>
                    <a:pt x="1368765" y="143101"/>
                    <a:pt x="1360424" y="144940"/>
                    <a:pt x="1351895" y="144940"/>
                  </a:cubicBezTo>
                  <a:cubicBezTo>
                    <a:pt x="1341607" y="144940"/>
                    <a:pt x="1333395" y="142808"/>
                    <a:pt x="1327258" y="138543"/>
                  </a:cubicBezTo>
                  <a:cubicBezTo>
                    <a:pt x="1321122" y="134278"/>
                    <a:pt x="1317369" y="128174"/>
                    <a:pt x="1315999" y="120230"/>
                  </a:cubicBezTo>
                  <a:cubicBezTo>
                    <a:pt x="1314629" y="112286"/>
                    <a:pt x="1315792" y="102878"/>
                    <a:pt x="1319487" y="92004"/>
                  </a:cubicBezTo>
                  <a:lnTo>
                    <a:pt x="1332732" y="53034"/>
                  </a:lnTo>
                  <a:cubicBezTo>
                    <a:pt x="1336427" y="42160"/>
                    <a:pt x="1341665" y="32735"/>
                    <a:pt x="1348445" y="24759"/>
                  </a:cubicBezTo>
                  <a:cubicBezTo>
                    <a:pt x="1355225" y="16783"/>
                    <a:pt x="1363133" y="10662"/>
                    <a:pt x="1372168" y="6397"/>
                  </a:cubicBezTo>
                  <a:cubicBezTo>
                    <a:pt x="1381203" y="2133"/>
                    <a:pt x="1390864" y="0"/>
                    <a:pt x="1401152" y="0"/>
                  </a:cubicBezTo>
                  <a:close/>
                  <a:moveTo>
                    <a:pt x="660057" y="0"/>
                  </a:moveTo>
                  <a:cubicBezTo>
                    <a:pt x="665136" y="0"/>
                    <a:pt x="670038" y="570"/>
                    <a:pt x="674762" y="1709"/>
                  </a:cubicBezTo>
                  <a:cubicBezTo>
                    <a:pt x="679486" y="2849"/>
                    <a:pt x="683952" y="4509"/>
                    <a:pt x="688159" y="6690"/>
                  </a:cubicBezTo>
                  <a:cubicBezTo>
                    <a:pt x="692365" y="8872"/>
                    <a:pt x="696195" y="11590"/>
                    <a:pt x="699647" y="14846"/>
                  </a:cubicBezTo>
                  <a:lnTo>
                    <a:pt x="681778" y="34086"/>
                  </a:lnTo>
                  <a:cubicBezTo>
                    <a:pt x="677701" y="30180"/>
                    <a:pt x="673174" y="27217"/>
                    <a:pt x="668195" y="25199"/>
                  </a:cubicBezTo>
                  <a:cubicBezTo>
                    <a:pt x="663217" y="23180"/>
                    <a:pt x="657993" y="22171"/>
                    <a:pt x="652523" y="22171"/>
                  </a:cubicBezTo>
                  <a:cubicBezTo>
                    <a:pt x="643603" y="22171"/>
                    <a:pt x="636110" y="23815"/>
                    <a:pt x="630043" y="27103"/>
                  </a:cubicBezTo>
                  <a:cubicBezTo>
                    <a:pt x="623977" y="30391"/>
                    <a:pt x="619926" y="35031"/>
                    <a:pt x="617891" y="41021"/>
                  </a:cubicBezTo>
                  <a:lnTo>
                    <a:pt x="617857" y="41119"/>
                  </a:lnTo>
                  <a:cubicBezTo>
                    <a:pt x="616330" y="45611"/>
                    <a:pt x="616415" y="49144"/>
                    <a:pt x="618113" y="51716"/>
                  </a:cubicBezTo>
                  <a:cubicBezTo>
                    <a:pt x="619811" y="54287"/>
                    <a:pt x="622339" y="56192"/>
                    <a:pt x="625695" y="57429"/>
                  </a:cubicBezTo>
                  <a:cubicBezTo>
                    <a:pt x="629051" y="58666"/>
                    <a:pt x="633927" y="59936"/>
                    <a:pt x="640321" y="61238"/>
                  </a:cubicBezTo>
                  <a:cubicBezTo>
                    <a:pt x="640559" y="61303"/>
                    <a:pt x="640786" y="61352"/>
                    <a:pt x="641003" y="61385"/>
                  </a:cubicBezTo>
                  <a:cubicBezTo>
                    <a:pt x="641220" y="61417"/>
                    <a:pt x="641447" y="61466"/>
                    <a:pt x="641685" y="61531"/>
                  </a:cubicBezTo>
                  <a:cubicBezTo>
                    <a:pt x="642054" y="61596"/>
                    <a:pt x="642401" y="61678"/>
                    <a:pt x="642726" y="61775"/>
                  </a:cubicBezTo>
                  <a:cubicBezTo>
                    <a:pt x="643050" y="61873"/>
                    <a:pt x="643397" y="61954"/>
                    <a:pt x="643767" y="62020"/>
                  </a:cubicBezTo>
                  <a:cubicBezTo>
                    <a:pt x="651959" y="63778"/>
                    <a:pt x="658586" y="65877"/>
                    <a:pt x="663649" y="68319"/>
                  </a:cubicBezTo>
                  <a:cubicBezTo>
                    <a:pt x="668712" y="70761"/>
                    <a:pt x="672284" y="74716"/>
                    <a:pt x="674364" y="80186"/>
                  </a:cubicBezTo>
                  <a:cubicBezTo>
                    <a:pt x="676445" y="85655"/>
                    <a:pt x="675870" y="93143"/>
                    <a:pt x="672640" y="102650"/>
                  </a:cubicBezTo>
                  <a:lnTo>
                    <a:pt x="672573" y="102845"/>
                  </a:lnTo>
                  <a:cubicBezTo>
                    <a:pt x="669563" y="111700"/>
                    <a:pt x="664907" y="119270"/>
                    <a:pt x="658605" y="125553"/>
                  </a:cubicBezTo>
                  <a:cubicBezTo>
                    <a:pt x="652302" y="131836"/>
                    <a:pt x="644615" y="136638"/>
                    <a:pt x="635543" y="139959"/>
                  </a:cubicBezTo>
                  <a:cubicBezTo>
                    <a:pt x="626471" y="143280"/>
                    <a:pt x="616335" y="144940"/>
                    <a:pt x="605136" y="144940"/>
                  </a:cubicBezTo>
                  <a:cubicBezTo>
                    <a:pt x="598364" y="144940"/>
                    <a:pt x="592047" y="144273"/>
                    <a:pt x="586185" y="142938"/>
                  </a:cubicBezTo>
                  <a:cubicBezTo>
                    <a:pt x="580323" y="141603"/>
                    <a:pt x="575089" y="139617"/>
                    <a:pt x="570482" y="136980"/>
                  </a:cubicBezTo>
                  <a:cubicBezTo>
                    <a:pt x="565876" y="134343"/>
                    <a:pt x="561936" y="131136"/>
                    <a:pt x="558662" y="127360"/>
                  </a:cubicBezTo>
                  <a:lnTo>
                    <a:pt x="577405" y="108705"/>
                  </a:lnTo>
                  <a:cubicBezTo>
                    <a:pt x="581326" y="113263"/>
                    <a:pt x="586296" y="116746"/>
                    <a:pt x="592314" y="119156"/>
                  </a:cubicBezTo>
                  <a:cubicBezTo>
                    <a:pt x="598332" y="121565"/>
                    <a:pt x="605117" y="122769"/>
                    <a:pt x="612670" y="122769"/>
                  </a:cubicBezTo>
                  <a:cubicBezTo>
                    <a:pt x="622176" y="122769"/>
                    <a:pt x="630126" y="121076"/>
                    <a:pt x="636518" y="117691"/>
                  </a:cubicBezTo>
                  <a:cubicBezTo>
                    <a:pt x="642910" y="114305"/>
                    <a:pt x="647157" y="109519"/>
                    <a:pt x="649259" y="103333"/>
                  </a:cubicBezTo>
                  <a:lnTo>
                    <a:pt x="649292" y="103236"/>
                  </a:lnTo>
                  <a:cubicBezTo>
                    <a:pt x="650775" y="98873"/>
                    <a:pt x="650781" y="95406"/>
                    <a:pt x="649312" y="92834"/>
                  </a:cubicBezTo>
                  <a:cubicBezTo>
                    <a:pt x="647842" y="90262"/>
                    <a:pt x="645423" y="88374"/>
                    <a:pt x="642056" y="87169"/>
                  </a:cubicBezTo>
                  <a:cubicBezTo>
                    <a:pt x="638688" y="85965"/>
                    <a:pt x="634219" y="84841"/>
                    <a:pt x="628648" y="83800"/>
                  </a:cubicBezTo>
                  <a:cubicBezTo>
                    <a:pt x="628475" y="83735"/>
                    <a:pt x="628291" y="83702"/>
                    <a:pt x="628095" y="83702"/>
                  </a:cubicBezTo>
                  <a:cubicBezTo>
                    <a:pt x="627900" y="83702"/>
                    <a:pt x="627716" y="83669"/>
                    <a:pt x="627543" y="83604"/>
                  </a:cubicBezTo>
                  <a:lnTo>
                    <a:pt x="625884" y="83311"/>
                  </a:lnTo>
                  <a:cubicBezTo>
                    <a:pt x="616909" y="81749"/>
                    <a:pt x="609726" y="79893"/>
                    <a:pt x="604336" y="77744"/>
                  </a:cubicBezTo>
                  <a:cubicBezTo>
                    <a:pt x="598946" y="75596"/>
                    <a:pt x="595042" y="71754"/>
                    <a:pt x="592626" y="66219"/>
                  </a:cubicBezTo>
                  <a:cubicBezTo>
                    <a:pt x="590209" y="60685"/>
                    <a:pt x="590727" y="52839"/>
                    <a:pt x="594178" y="42681"/>
                  </a:cubicBezTo>
                  <a:lnTo>
                    <a:pt x="594212" y="42584"/>
                  </a:lnTo>
                  <a:cubicBezTo>
                    <a:pt x="597265" y="33598"/>
                    <a:pt x="601895" y="25915"/>
                    <a:pt x="608100" y="19534"/>
                  </a:cubicBezTo>
                  <a:cubicBezTo>
                    <a:pt x="614306" y="13153"/>
                    <a:pt x="621814" y="8302"/>
                    <a:pt x="630626" y="4981"/>
                  </a:cubicBezTo>
                  <a:cubicBezTo>
                    <a:pt x="639438" y="1660"/>
                    <a:pt x="649249" y="0"/>
                    <a:pt x="660057" y="0"/>
                  </a:cubicBezTo>
                  <a:close/>
                </a:path>
              </a:pathLst>
            </a:custGeom>
          </p:spPr>
        </p:pic>
      </p:grpSp>
      <p:sp>
        <p:nvSpPr>
          <p:cNvPr id="17" name="Rectangle 16">
            <a:extLst>
              <a:ext uri="{FF2B5EF4-FFF2-40B4-BE49-F238E27FC236}">
                <a16:creationId xmlns:a16="http://schemas.microsoft.com/office/drawing/2014/main" id="{03527F23-5B5F-4C60-8479-C0478CB6A970}"/>
              </a:ext>
            </a:extLst>
          </p:cNvPr>
          <p:cNvSpPr/>
          <p:nvPr userDrawn="1"/>
        </p:nvSpPr>
        <p:spPr>
          <a:xfrm>
            <a:off x="144780" y="6502306"/>
            <a:ext cx="6174446" cy="307777"/>
          </a:xfrm>
          <a:prstGeom prst="rect">
            <a:avLst/>
          </a:prstGeom>
        </p:spPr>
        <p:txBody>
          <a:bodyPr wrap="square">
            <a:spAutoFit/>
          </a:bodyPr>
          <a:lstStyle/>
          <a:p>
            <a:r>
              <a:rPr lang="en-US" sz="700" b="1">
                <a:solidFill>
                  <a:srgbClr val="FF0000"/>
                </a:solidFill>
              </a:rPr>
              <a:t>DISTRIBUTION STATEMENT E:  Distribution authorized to DoD components only; Critical Technology; 07 January 2019; Releasable to FSC support contractors who have signed FSC NDA on file; Other requests shall be referred to Naval Sea Systems Command, 1333 Isaac Hull Ave, SE, Washington Navy Yard, DC, 20376.</a:t>
            </a:r>
          </a:p>
        </p:txBody>
      </p:sp>
      <p:sp>
        <p:nvSpPr>
          <p:cNvPr id="16" name="TextBox 15">
            <a:extLst>
              <a:ext uri="{FF2B5EF4-FFF2-40B4-BE49-F238E27FC236}">
                <a16:creationId xmlns:a16="http://schemas.microsoft.com/office/drawing/2014/main" id="{4D4DC0C0-1063-49F9-B685-6E1675D17EB5}"/>
              </a:ext>
            </a:extLst>
          </p:cNvPr>
          <p:cNvSpPr txBox="1"/>
          <p:nvPr userDrawn="1"/>
        </p:nvSpPr>
        <p:spPr>
          <a:xfrm>
            <a:off x="6301378" y="6544632"/>
            <a:ext cx="2186817" cy="261610"/>
          </a:xfrm>
          <a:prstGeom prst="rect">
            <a:avLst/>
          </a:prstGeom>
          <a:noFill/>
        </p:spPr>
        <p:txBody>
          <a:bodyPr wrap="none" rtlCol="0">
            <a:spAutoFit/>
          </a:bodyPr>
          <a:lstStyle/>
          <a:p>
            <a:r>
              <a:rPr lang="en-US" sz="1100" b="1">
                <a:solidFill>
                  <a:srgbClr val="FF0000"/>
                </a:solidFill>
              </a:rPr>
              <a:t>CUI // DRAFT // PRE-DECISIONAL</a:t>
            </a:r>
          </a:p>
        </p:txBody>
      </p:sp>
      <p:sp>
        <p:nvSpPr>
          <p:cNvPr id="18" name="TextBox 17">
            <a:extLst>
              <a:ext uri="{FF2B5EF4-FFF2-40B4-BE49-F238E27FC236}">
                <a16:creationId xmlns:a16="http://schemas.microsoft.com/office/drawing/2014/main" id="{AF031D09-6673-409C-8D4E-F97555D6678D}"/>
              </a:ext>
            </a:extLst>
          </p:cNvPr>
          <p:cNvSpPr txBox="1"/>
          <p:nvPr userDrawn="1"/>
        </p:nvSpPr>
        <p:spPr>
          <a:xfrm>
            <a:off x="22067" y="537092"/>
            <a:ext cx="2974105" cy="338554"/>
          </a:xfrm>
          <a:prstGeom prst="rect">
            <a:avLst/>
          </a:prstGeom>
          <a:noFill/>
        </p:spPr>
        <p:txBody>
          <a:bodyPr wrap="square" rtlCol="0">
            <a:spAutoFit/>
          </a:bodyPr>
          <a:lstStyle/>
          <a:p>
            <a:r>
              <a:rPr lang="en-US" sz="1600" b="1">
                <a:solidFill>
                  <a:srgbClr val="FF0000"/>
                </a:solidFill>
              </a:rPr>
              <a:t>CUI // DRAFT // PRE-DECISIONAL</a:t>
            </a:r>
          </a:p>
        </p:txBody>
      </p:sp>
    </p:spTree>
    <p:extLst>
      <p:ext uri="{BB962C8B-B14F-4D97-AF65-F5344CB8AC3E}">
        <p14:creationId xmlns:p14="http://schemas.microsoft.com/office/powerpoint/2010/main" val="3895036289"/>
      </p:ext>
    </p:extLst>
  </p:cSld>
  <p:clrMap bg1="lt1" tx1="dk1" bg2="lt2" tx2="dk2" accent1="accent1" accent2="accent2" accent3="accent3" accent4="accent4" accent5="accent5" accent6="accent6" hlink="hlink" folHlink="folHlink"/>
  <p:sldLayoutIdLst>
    <p:sldLayoutId id="2147483679" r:id="rId1"/>
    <p:sldLayoutId id="2147483674" r:id="rId2"/>
    <p:sldLayoutId id="2147483675" r:id="rId3"/>
    <p:sldLayoutId id="2147483676" r:id="rId4"/>
    <p:sldLayoutId id="2147483677" r:id="rId5"/>
  </p:sldLayoutIdLst>
  <p:hf hdr="0" ftr="0" dt="0"/>
  <p:txStyles>
    <p:titleStyle>
      <a:lvl1pPr algn="ctr" rtl="0" eaLnBrk="0" fontAlgn="base" hangingPunct="0">
        <a:spcBef>
          <a:spcPct val="0"/>
        </a:spcBef>
        <a:spcAft>
          <a:spcPct val="0"/>
        </a:spcAft>
        <a:defRPr sz="3200" b="1" i="0" kern="1200">
          <a:solidFill>
            <a:schemeClr val="tx1"/>
          </a:solidFill>
          <a:latin typeface="+mj-lt"/>
          <a:ea typeface="+mj-ea"/>
          <a:cs typeface="+mj-cs"/>
        </a:defRPr>
      </a:lvl1pPr>
      <a:lvl2pPr algn="ctr" rtl="0" eaLnBrk="0" fontAlgn="base" hangingPunct="0">
        <a:spcBef>
          <a:spcPct val="0"/>
        </a:spcBef>
        <a:spcAft>
          <a:spcPct val="0"/>
        </a:spcAft>
        <a:defRPr sz="3200" b="1" i="1">
          <a:solidFill>
            <a:srgbClr val="000099"/>
          </a:solidFill>
          <a:latin typeface="Arial (headings)"/>
        </a:defRPr>
      </a:lvl2pPr>
      <a:lvl3pPr algn="ctr" rtl="0" eaLnBrk="0" fontAlgn="base" hangingPunct="0">
        <a:spcBef>
          <a:spcPct val="0"/>
        </a:spcBef>
        <a:spcAft>
          <a:spcPct val="0"/>
        </a:spcAft>
        <a:defRPr sz="3200" b="1" i="1">
          <a:solidFill>
            <a:srgbClr val="000099"/>
          </a:solidFill>
          <a:latin typeface="Arial (headings)"/>
        </a:defRPr>
      </a:lvl3pPr>
      <a:lvl4pPr algn="ctr" rtl="0" eaLnBrk="0" fontAlgn="base" hangingPunct="0">
        <a:spcBef>
          <a:spcPct val="0"/>
        </a:spcBef>
        <a:spcAft>
          <a:spcPct val="0"/>
        </a:spcAft>
        <a:defRPr sz="3200" b="1" i="1">
          <a:solidFill>
            <a:srgbClr val="000099"/>
          </a:solidFill>
          <a:latin typeface="Arial (headings)"/>
        </a:defRPr>
      </a:lvl4pPr>
      <a:lvl5pPr algn="ctr" rtl="0" eaLnBrk="0" fontAlgn="base" hangingPunct="0">
        <a:spcBef>
          <a:spcPct val="0"/>
        </a:spcBef>
        <a:spcAft>
          <a:spcPct val="0"/>
        </a:spcAft>
        <a:defRPr sz="3200" b="1" i="1">
          <a:solidFill>
            <a:srgbClr val="000099"/>
          </a:solidFill>
          <a:latin typeface="Arial (headings)"/>
        </a:defRPr>
      </a:lvl5pPr>
      <a:lvl6pPr marL="457200" algn="ctr" rtl="0" fontAlgn="base">
        <a:spcBef>
          <a:spcPct val="0"/>
        </a:spcBef>
        <a:spcAft>
          <a:spcPct val="0"/>
        </a:spcAft>
        <a:defRPr sz="3200" b="1" i="1">
          <a:solidFill>
            <a:srgbClr val="000099"/>
          </a:solidFill>
          <a:latin typeface="Arial (headings)"/>
        </a:defRPr>
      </a:lvl6pPr>
      <a:lvl7pPr marL="914400" algn="ctr" rtl="0" fontAlgn="base">
        <a:spcBef>
          <a:spcPct val="0"/>
        </a:spcBef>
        <a:spcAft>
          <a:spcPct val="0"/>
        </a:spcAft>
        <a:defRPr sz="3200" b="1" i="1">
          <a:solidFill>
            <a:srgbClr val="000099"/>
          </a:solidFill>
          <a:latin typeface="Arial (headings)"/>
        </a:defRPr>
      </a:lvl7pPr>
      <a:lvl8pPr marL="1371600" algn="ctr" rtl="0" fontAlgn="base">
        <a:spcBef>
          <a:spcPct val="0"/>
        </a:spcBef>
        <a:spcAft>
          <a:spcPct val="0"/>
        </a:spcAft>
        <a:defRPr sz="3200" b="1" i="1">
          <a:solidFill>
            <a:srgbClr val="000099"/>
          </a:solidFill>
          <a:latin typeface="Arial (headings)"/>
        </a:defRPr>
      </a:lvl8pPr>
      <a:lvl9pPr marL="1828800" algn="ctr" rtl="0" fontAlgn="base">
        <a:spcBef>
          <a:spcPct val="0"/>
        </a:spcBef>
        <a:spcAft>
          <a:spcPct val="0"/>
        </a:spcAft>
        <a:defRPr sz="3200" b="1" i="1">
          <a:solidFill>
            <a:srgbClr val="000099"/>
          </a:solidFill>
          <a:latin typeface="Arial (headings)"/>
        </a:defRPr>
      </a:lvl9pPr>
    </p:titleStyle>
    <p:bodyStyle>
      <a:lvl1pPr marL="342900" indent="-342900" algn="l" rtl="0" eaLnBrk="0" fontAlgn="base" hangingPunct="0">
        <a:spcBef>
          <a:spcPts val="400"/>
        </a:spcBef>
        <a:spcAft>
          <a:spcPct val="0"/>
        </a:spcAft>
        <a:buClr>
          <a:schemeClr val="tx2"/>
        </a:buClr>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ts val="400"/>
        </a:spcBef>
        <a:spcAft>
          <a:spcPct val="0"/>
        </a:spcAft>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ts val="4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16" descr="A close up of a sign&#10;&#10;Description automatically generated">
            <a:extLst>
              <a:ext uri="{FF2B5EF4-FFF2-40B4-BE49-F238E27FC236}">
                <a16:creationId xmlns:a16="http://schemas.microsoft.com/office/drawing/2014/main" id="{72BE16FB-CBFB-4DED-B973-615C44B18E34}"/>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39889" t="81993"/>
          <a:stretch/>
        </p:blipFill>
        <p:spPr>
          <a:xfrm>
            <a:off x="8295607" y="6407699"/>
            <a:ext cx="761775" cy="273835"/>
          </a:xfrm>
          <a:prstGeom prst="rect">
            <a:avLst/>
          </a:prstGeom>
        </p:spPr>
      </p:pic>
      <p:cxnSp>
        <p:nvCxnSpPr>
          <p:cNvPr id="12" name="Straight Connector 11">
            <a:extLst>
              <a:ext uri="{FF2B5EF4-FFF2-40B4-BE49-F238E27FC236}">
                <a16:creationId xmlns:a16="http://schemas.microsoft.com/office/drawing/2014/main" id="{2DAD7C45-7F4C-4289-BB41-48F36F1635BD}"/>
              </a:ext>
            </a:extLst>
          </p:cNvPr>
          <p:cNvCxnSpPr>
            <a:cxnSpLocks/>
          </p:cNvCxnSpPr>
          <p:nvPr userDrawn="1"/>
        </p:nvCxnSpPr>
        <p:spPr>
          <a:xfrm>
            <a:off x="729574" y="1011675"/>
            <a:ext cx="7919126"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BF383CF-46A4-4449-955B-39511469CB37}"/>
              </a:ext>
            </a:extLst>
          </p:cNvPr>
          <p:cNvCxnSpPr>
            <a:cxnSpLocks/>
          </p:cNvCxnSpPr>
          <p:nvPr userDrawn="1"/>
        </p:nvCxnSpPr>
        <p:spPr>
          <a:xfrm>
            <a:off x="729574" y="1089494"/>
            <a:ext cx="799151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204409" y="134011"/>
            <a:ext cx="6781065" cy="85008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311285" y="1282845"/>
            <a:ext cx="8531158" cy="4981768"/>
          </a:xfrm>
          <a:prstGeom prst="rect">
            <a:avLst/>
          </a:prstGeom>
        </p:spPr>
        <p:txBody>
          <a:bodyPr vert="horz" lIns="91440" tIns="91440" rIns="91440" bIns="9144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56483" y="6404989"/>
            <a:ext cx="573092" cy="335531"/>
          </a:xfrm>
          <a:prstGeom prst="rect">
            <a:avLst/>
          </a:prstGeom>
        </p:spPr>
        <p:txBody>
          <a:bodyPr vert="horz" lIns="0" tIns="45720" rIns="0" bIns="45720" rtlCol="0" anchor="t"/>
          <a:lstStyle>
            <a:lvl1pPr algn="l">
              <a:defRPr sz="900" b="1">
                <a:solidFill>
                  <a:schemeClr val="tx2"/>
                </a:solidFill>
                <a:latin typeface="Arial" panose="020B0604020202020204" pitchFamily="34" charset="0"/>
                <a:cs typeface="Arial" panose="020B0604020202020204" pitchFamily="34" charset="0"/>
              </a:defRPr>
            </a:lvl1pPr>
          </a:lstStyle>
          <a:p>
            <a:fld id="{D9E2C8A1-788B-499C-8FB2-719E06570C5D}" type="datetime1">
              <a:rPr lang="en-US" smtClean="0"/>
              <a:t>12/14/2020</a:t>
            </a:fld>
            <a:endParaRPr lang="en-US" dirty="0"/>
          </a:p>
        </p:txBody>
      </p:sp>
      <p:sp>
        <p:nvSpPr>
          <p:cNvPr id="5" name="Footer Placeholder 4"/>
          <p:cNvSpPr>
            <a:spLocks noGrp="1"/>
          </p:cNvSpPr>
          <p:nvPr>
            <p:ph type="ftr" sz="quarter" idx="3"/>
          </p:nvPr>
        </p:nvSpPr>
        <p:spPr>
          <a:xfrm>
            <a:off x="811996" y="6410590"/>
            <a:ext cx="5549893" cy="329930"/>
          </a:xfrm>
          <a:prstGeom prst="rect">
            <a:avLst/>
          </a:prstGeom>
        </p:spPr>
        <p:txBody>
          <a:bodyPr vert="horz" lIns="91440" tIns="45720" rIns="91440" bIns="0" rtlCol="0" anchor="t"/>
          <a:lstStyle>
            <a:lvl1pPr algn="ctr">
              <a:defRPr sz="1000">
                <a:solidFill>
                  <a:schemeClr val="tx1">
                    <a:tint val="75000"/>
                  </a:schemeClr>
                </a:solidFill>
                <a:latin typeface="Arial" panose="020B0604020202020204" pitchFamily="34" charset="0"/>
                <a:cs typeface="Arial" panose="020B0604020202020204" pitchFamily="34" charset="0"/>
              </a:defRPr>
            </a:lvl1pPr>
          </a:lstStyle>
          <a:p>
            <a:pPr algn="l">
              <a:lnSpc>
                <a:spcPct val="85000"/>
              </a:lnSpc>
            </a:pPr>
            <a:r>
              <a:rPr lang="en-US" sz="800" b="1" dirty="0">
                <a:solidFill>
                  <a:srgbClr val="FF0000"/>
                </a:solidFill>
              </a:rPr>
              <a:t>DISTRIBUTION STATEMENT E:  Distribution authorized to DoD components only; Critical Technology; </a:t>
            </a:r>
            <a:br>
              <a:rPr lang="en-US" sz="800" b="1" dirty="0">
                <a:solidFill>
                  <a:srgbClr val="FF0000"/>
                </a:solidFill>
              </a:rPr>
            </a:br>
            <a:r>
              <a:rPr lang="en-US" sz="800" b="1" dirty="0">
                <a:solidFill>
                  <a:srgbClr val="FF0000"/>
                </a:solidFill>
              </a:rPr>
              <a:t>07 January 2019; Releasable to FSC support contractors who have signed FSC NDA on file; Other requests shall be referred to Naval Sea Systems Command, 1333 Isaac Hull Ave, SE, Washington Navy Yard, DC, 20376.</a:t>
            </a:r>
          </a:p>
        </p:txBody>
      </p:sp>
      <p:cxnSp>
        <p:nvCxnSpPr>
          <p:cNvPr id="13" name="Straight Connector 12">
            <a:extLst>
              <a:ext uri="{FF2B5EF4-FFF2-40B4-BE49-F238E27FC236}">
                <a16:creationId xmlns:a16="http://schemas.microsoft.com/office/drawing/2014/main" id="{50B1B6AB-7E2F-4870-9DD5-25E316459CE8}"/>
              </a:ext>
            </a:extLst>
          </p:cNvPr>
          <p:cNvCxnSpPr>
            <a:cxnSpLocks/>
          </p:cNvCxnSpPr>
          <p:nvPr userDrawn="1"/>
        </p:nvCxnSpPr>
        <p:spPr>
          <a:xfrm>
            <a:off x="156482" y="6375804"/>
            <a:ext cx="8806135"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1D66737-9300-4B48-9CD4-8B8A37E6AB81}"/>
              </a:ext>
            </a:extLst>
          </p:cNvPr>
          <p:cNvSpPr txBox="1"/>
          <p:nvPr userDrawn="1"/>
        </p:nvSpPr>
        <p:spPr>
          <a:xfrm>
            <a:off x="6435779" y="6418168"/>
            <a:ext cx="1846979" cy="246221"/>
          </a:xfrm>
          <a:prstGeom prst="rect">
            <a:avLst/>
          </a:prstGeom>
          <a:noFill/>
        </p:spPr>
        <p:txBody>
          <a:bodyPr wrap="none" rtlCol="0">
            <a:spAutoFit/>
          </a:bodyPr>
          <a:lstStyle/>
          <a:p>
            <a:pPr algn="ctr"/>
            <a:r>
              <a:rPr lang="en-US" sz="1000" b="1" dirty="0">
                <a:solidFill>
                  <a:srgbClr val="FF0000"/>
                </a:solidFill>
                <a:latin typeface="Arial Narrow" panose="020B0606020202030204" pitchFamily="34" charset="0"/>
              </a:rPr>
              <a:t>CUI // DRAFT // PRE-DECISIONAL</a:t>
            </a:r>
          </a:p>
        </p:txBody>
      </p:sp>
      <p:sp>
        <p:nvSpPr>
          <p:cNvPr id="18" name="TextBox 17">
            <a:extLst>
              <a:ext uri="{FF2B5EF4-FFF2-40B4-BE49-F238E27FC236}">
                <a16:creationId xmlns:a16="http://schemas.microsoft.com/office/drawing/2014/main" id="{29846D5B-C208-4711-9A5A-DABD605E7EED}"/>
              </a:ext>
            </a:extLst>
          </p:cNvPr>
          <p:cNvSpPr txBox="1"/>
          <p:nvPr userDrawn="1"/>
        </p:nvSpPr>
        <p:spPr>
          <a:xfrm>
            <a:off x="3645787" y="22820"/>
            <a:ext cx="1846979" cy="246221"/>
          </a:xfrm>
          <a:prstGeom prst="rect">
            <a:avLst/>
          </a:prstGeom>
          <a:noFill/>
        </p:spPr>
        <p:txBody>
          <a:bodyPr wrap="none" rtlCol="0">
            <a:spAutoFit/>
          </a:bodyPr>
          <a:lstStyle/>
          <a:p>
            <a:pPr algn="ctr"/>
            <a:r>
              <a:rPr lang="en-US" sz="1000" b="1" dirty="0">
                <a:solidFill>
                  <a:srgbClr val="FF0000"/>
                </a:solidFill>
                <a:latin typeface="Arial Narrow" panose="020B0606020202030204" pitchFamily="34" charset="0"/>
              </a:rPr>
              <a:t>CUI // DRAFT // PRE-DECISIONAL</a:t>
            </a:r>
          </a:p>
        </p:txBody>
      </p:sp>
      <p:grpSp>
        <p:nvGrpSpPr>
          <p:cNvPr id="20" name="Group 19">
            <a:extLst>
              <a:ext uri="{FF2B5EF4-FFF2-40B4-BE49-F238E27FC236}">
                <a16:creationId xmlns:a16="http://schemas.microsoft.com/office/drawing/2014/main" id="{281B2035-D9C2-47D6-82B2-0AA5F04DA61D}"/>
              </a:ext>
            </a:extLst>
          </p:cNvPr>
          <p:cNvGrpSpPr/>
          <p:nvPr userDrawn="1"/>
        </p:nvGrpSpPr>
        <p:grpSpPr>
          <a:xfrm>
            <a:off x="14144" y="-7786"/>
            <a:ext cx="1097280" cy="1097280"/>
            <a:chOff x="107129" y="88290"/>
            <a:chExt cx="1097280" cy="1097280"/>
          </a:xfrm>
        </p:grpSpPr>
        <p:sp>
          <p:nvSpPr>
            <p:cNvPr id="11" name="Oval 10">
              <a:extLst>
                <a:ext uri="{FF2B5EF4-FFF2-40B4-BE49-F238E27FC236}">
                  <a16:creationId xmlns:a16="http://schemas.microsoft.com/office/drawing/2014/main" id="{0B05592A-4A3B-4E81-B32B-DD6DE1F5C20D}"/>
                </a:ext>
              </a:extLst>
            </p:cNvPr>
            <p:cNvSpPr/>
            <p:nvPr userDrawn="1"/>
          </p:nvSpPr>
          <p:spPr bwMode="gray">
            <a:xfrm>
              <a:off x="107129" y="88290"/>
              <a:ext cx="1097280" cy="1097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bottle with a blue sign with white text&#10;&#10;Description automatically generated">
              <a:extLst>
                <a:ext uri="{FF2B5EF4-FFF2-40B4-BE49-F238E27FC236}">
                  <a16:creationId xmlns:a16="http://schemas.microsoft.com/office/drawing/2014/main" id="{D553641F-43AF-471D-A1DC-779D692CE57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50591" y="136936"/>
              <a:ext cx="1008262" cy="1014984"/>
            </a:xfrm>
            <a:prstGeom prst="rect">
              <a:avLst/>
            </a:prstGeom>
          </p:spPr>
        </p:pic>
      </p:grpSp>
      <p:sp>
        <p:nvSpPr>
          <p:cNvPr id="19" name="Slide Number Placeholder 5">
            <a:extLst>
              <a:ext uri="{FF2B5EF4-FFF2-40B4-BE49-F238E27FC236}">
                <a16:creationId xmlns:a16="http://schemas.microsoft.com/office/drawing/2014/main" id="{95F91169-CC94-4B1D-9818-0D43BFAB35BD}"/>
              </a:ext>
            </a:extLst>
          </p:cNvPr>
          <p:cNvSpPr>
            <a:spLocks noGrp="1"/>
          </p:cNvSpPr>
          <p:nvPr>
            <p:ph type="sldNum" sz="quarter" idx="4"/>
          </p:nvPr>
        </p:nvSpPr>
        <p:spPr bwMode="white">
          <a:xfrm>
            <a:off x="8386654" y="6400062"/>
            <a:ext cx="575063" cy="208870"/>
          </a:xfrm>
          <a:prstGeom prst="rect">
            <a:avLst/>
          </a:prstGeom>
        </p:spPr>
        <p:txBody>
          <a:bodyPr vert="horz" lIns="91440" tIns="45720" rIns="91440" bIns="45720" rtlCol="0" anchor="ctr"/>
          <a:lstStyle>
            <a:lvl1pPr algn="ctr">
              <a:defRPr sz="900">
                <a:solidFill>
                  <a:schemeClr val="bg1"/>
                </a:solidFill>
                <a:latin typeface="Arial" panose="020B0604020202020204" pitchFamily="34" charset="0"/>
                <a:cs typeface="Arial" panose="020B0604020202020204" pitchFamily="34" charset="0"/>
              </a:defRPr>
            </a:lvl1pPr>
          </a:lstStyle>
          <a:p>
            <a:fld id="{DA4A3B60-6FA3-4F17-9862-83EAAAB47813}" type="slidenum">
              <a:rPr lang="en-US" smtClean="0"/>
              <a:pPr/>
              <a:t>‹#›</a:t>
            </a:fld>
            <a:endParaRPr lang="en-US" dirty="0"/>
          </a:p>
        </p:txBody>
      </p:sp>
      <p:pic>
        <p:nvPicPr>
          <p:cNvPr id="23" name="Picture 22" descr="A close up of a sign&#10;&#10;Description automatically generated">
            <a:extLst>
              <a:ext uri="{FF2B5EF4-FFF2-40B4-BE49-F238E27FC236}">
                <a16:creationId xmlns:a16="http://schemas.microsoft.com/office/drawing/2014/main" id="{97A89BD6-3321-403C-8BA1-9AB5E57ABB1E}"/>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8027129" y="74374"/>
            <a:ext cx="1099457" cy="1097280"/>
          </a:xfrm>
          <a:prstGeom prst="rect">
            <a:avLst/>
          </a:prstGeom>
        </p:spPr>
      </p:pic>
    </p:spTree>
    <p:extLst>
      <p:ext uri="{BB962C8B-B14F-4D97-AF65-F5344CB8AC3E}">
        <p14:creationId xmlns:p14="http://schemas.microsoft.com/office/powerpoint/2010/main" val="188909645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Lst>
  <p:hf hdr="0" ftr="0" dt="0"/>
  <p:txStyles>
    <p:titleStyle>
      <a:lvl1pPr algn="l" defTabSz="914400" rtl="0" eaLnBrk="1" latinLnBrk="0" hangingPunct="1">
        <a:lnSpc>
          <a:spcPct val="90000"/>
        </a:lnSpc>
        <a:spcBef>
          <a:spcPct val="0"/>
        </a:spcBef>
        <a:buNone/>
        <a:defRPr sz="2600" b="1" i="0" kern="1200">
          <a:solidFill>
            <a:schemeClr val="accent5"/>
          </a:solidFill>
          <a:latin typeface="Arial" panose="020B0604020202020204" pitchFamily="34" charset="0"/>
          <a:ea typeface="+mj-ea"/>
          <a:cs typeface="Arial" panose="020B0604020202020204" pitchFamily="34" charset="0"/>
        </a:defRPr>
      </a:lvl1pPr>
    </p:titleStyle>
    <p:bodyStyle>
      <a:lvl1pPr marL="174625" indent="-174625" algn="l" defTabSz="914400" rtl="0" eaLnBrk="1" latinLnBrk="0" hangingPunct="1">
        <a:lnSpc>
          <a:spcPct val="85000"/>
        </a:lnSpc>
        <a:spcBef>
          <a:spcPts val="600"/>
        </a:spcBef>
        <a:buFont typeface="Arial" panose="020B0604020202020204" pitchFamily="34" charset="0"/>
        <a:buChar char="•"/>
        <a:defRPr sz="2400" b="1" kern="1200">
          <a:solidFill>
            <a:schemeClr val="accent5"/>
          </a:solidFill>
          <a:latin typeface="Arial" panose="020B0604020202020204" pitchFamily="34" charset="0"/>
          <a:ea typeface="+mn-ea"/>
          <a:cs typeface="Arial" panose="020B0604020202020204" pitchFamily="34" charset="0"/>
        </a:defRPr>
      </a:lvl1pPr>
      <a:lvl2pPr marL="457200" indent="-223838" algn="l" defTabSz="914400" rtl="0" eaLnBrk="1" latinLnBrk="0" hangingPunct="1">
        <a:lnSpc>
          <a:spcPct val="85000"/>
        </a:lnSpc>
        <a:spcBef>
          <a:spcPts val="600"/>
        </a:spcBef>
        <a:buFont typeface="Arial" panose="020B0604020202020204" pitchFamily="34" charset="0"/>
        <a:buChar char="‒"/>
        <a:defRPr sz="2000" b="0" kern="1200">
          <a:solidFill>
            <a:schemeClr val="accent5"/>
          </a:solidFill>
          <a:latin typeface="Arial" panose="020B0604020202020204" pitchFamily="34" charset="0"/>
          <a:ea typeface="+mn-ea"/>
          <a:cs typeface="Arial" panose="020B0604020202020204" pitchFamily="34" charset="0"/>
        </a:defRPr>
      </a:lvl2pPr>
      <a:lvl3pPr marL="690563" indent="-174625" algn="l" defTabSz="914400" rtl="0" eaLnBrk="1" latinLnBrk="0" hangingPunct="1">
        <a:lnSpc>
          <a:spcPct val="85000"/>
        </a:lnSpc>
        <a:spcBef>
          <a:spcPts val="600"/>
        </a:spcBef>
        <a:buFont typeface="Arial" panose="020B0604020202020204" pitchFamily="34" charset="0"/>
        <a:buChar char="•"/>
        <a:defRPr sz="2000" b="0" kern="1200">
          <a:solidFill>
            <a:schemeClr val="accent5"/>
          </a:solidFill>
          <a:latin typeface="Arial" panose="020B0604020202020204" pitchFamily="34" charset="0"/>
          <a:ea typeface="+mn-ea"/>
          <a:cs typeface="Arial" panose="020B0604020202020204" pitchFamily="34" charset="0"/>
        </a:defRPr>
      </a:lvl3pPr>
      <a:lvl4pPr marL="973138" indent="-233363" algn="l" defTabSz="914400" rtl="0" eaLnBrk="1" latinLnBrk="0" hangingPunct="1">
        <a:lnSpc>
          <a:spcPct val="85000"/>
        </a:lnSpc>
        <a:spcBef>
          <a:spcPts val="600"/>
        </a:spcBef>
        <a:buFont typeface="Arial" panose="020B0604020202020204" pitchFamily="34" charset="0"/>
        <a:buChar char="‒"/>
        <a:defRPr sz="2000" b="0" kern="1200">
          <a:solidFill>
            <a:schemeClr val="accent5"/>
          </a:solidFill>
          <a:latin typeface="Arial" panose="020B0604020202020204" pitchFamily="34" charset="0"/>
          <a:ea typeface="+mn-ea"/>
          <a:cs typeface="Arial" panose="020B0604020202020204" pitchFamily="34" charset="0"/>
        </a:defRPr>
      </a:lvl4pPr>
      <a:lvl5pPr marL="1196975" indent="-165100" algn="l" defTabSz="914400" rtl="0" eaLnBrk="1" latinLnBrk="0" hangingPunct="1">
        <a:lnSpc>
          <a:spcPct val="85000"/>
        </a:lnSpc>
        <a:spcBef>
          <a:spcPts val="600"/>
        </a:spcBef>
        <a:buFont typeface="Arial" panose="020B0604020202020204" pitchFamily="34" charset="0"/>
        <a:buChar char="•"/>
        <a:defRPr sz="2000" b="0" kern="1200">
          <a:solidFill>
            <a:schemeClr val="accent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4"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tif"/><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ti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333" y="2773546"/>
            <a:ext cx="4829849" cy="1678482"/>
          </a:xfrm>
        </p:spPr>
        <p:txBody>
          <a:bodyPr>
            <a:noAutofit/>
          </a:bodyPr>
          <a:lstStyle/>
          <a:p>
            <a:r>
              <a:rPr lang="en-US" sz="2400" dirty="0" smtClean="0"/>
              <a:t>SHP0092 </a:t>
            </a:r>
            <a:r>
              <a:rPr lang="en-US" sz="2400" dirty="0" smtClean="0"/>
              <a:t>&amp; </a:t>
            </a:r>
            <a:r>
              <a:rPr lang="en-US" sz="2400" dirty="0" smtClean="0"/>
              <a:t>SHP0092A</a:t>
            </a:r>
            <a:r>
              <a:rPr lang="en-US" sz="2400" dirty="0" smtClean="0"/>
              <a:t/>
            </a:r>
            <a:br>
              <a:rPr lang="en-US" sz="2400" dirty="0" smtClean="0"/>
            </a:br>
            <a:r>
              <a:rPr lang="en-US" sz="2400" dirty="0"/>
              <a:t/>
            </a:r>
            <a:br>
              <a:rPr lang="en-US" sz="2400" dirty="0"/>
            </a:br>
            <a:endParaRPr lang="en-US" sz="2400" dirty="0"/>
          </a:p>
        </p:txBody>
      </p:sp>
      <p:sp>
        <p:nvSpPr>
          <p:cNvPr id="3" name="Subtitle 2"/>
          <p:cNvSpPr>
            <a:spLocks noGrp="1"/>
          </p:cNvSpPr>
          <p:nvPr>
            <p:ph type="subTitle" idx="1"/>
          </p:nvPr>
        </p:nvSpPr>
        <p:spPr>
          <a:xfrm>
            <a:off x="296333" y="4392696"/>
            <a:ext cx="4522617" cy="1253551"/>
          </a:xfrm>
        </p:spPr>
        <p:txBody>
          <a:bodyPr>
            <a:normAutofit fontScale="92500"/>
          </a:bodyPr>
          <a:lstStyle/>
          <a:p>
            <a:r>
              <a:rPr lang="en-US" sz="1500" dirty="0" smtClean="0"/>
              <a:t>Drake Platenberg – LSC Affordability + Ship Concepts and Benchmarking Leads</a:t>
            </a:r>
          </a:p>
          <a:p>
            <a:r>
              <a:rPr lang="en-US" sz="1500" dirty="0" smtClean="0"/>
              <a:t>Patrick Naughton – LSC SHP Concept Development  </a:t>
            </a:r>
          </a:p>
          <a:p>
            <a:r>
              <a:rPr lang="en-US" dirty="0" smtClean="0"/>
              <a:t>12-14-2020</a:t>
            </a:r>
            <a:endParaRPr lang="en-US" dirty="0"/>
          </a:p>
        </p:txBody>
      </p:sp>
    </p:spTree>
    <p:extLst>
      <p:ext uri="{BB962C8B-B14F-4D97-AF65-F5344CB8AC3E}">
        <p14:creationId xmlns:p14="http://schemas.microsoft.com/office/powerpoint/2010/main" val="877308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88AD7E-1ACB-4F4D-A745-D89D5E8081A5}" type="slidenum">
              <a:rPr lang="en-US" smtClean="0">
                <a:solidFill>
                  <a:prstClr val="black">
                    <a:tint val="75000"/>
                  </a:prstClr>
                </a:solidFill>
              </a:rPr>
              <a:pPr/>
              <a:t>10</a:t>
            </a:fld>
            <a:endParaRPr lang="en-US" dirty="0">
              <a:solidFill>
                <a:prstClr val="black">
                  <a:tint val="75000"/>
                </a:prstClr>
              </a:solidFill>
            </a:endParaRPr>
          </a:p>
        </p:txBody>
      </p:sp>
      <p:sp>
        <p:nvSpPr>
          <p:cNvPr id="7" name="Rectangle 7"/>
          <p:cNvSpPr>
            <a:spLocks noChangeArrowheads="1"/>
          </p:cNvSpPr>
          <p:nvPr/>
        </p:nvSpPr>
        <p:spPr bwMode="auto">
          <a:xfrm>
            <a:off x="93503" y="1185880"/>
            <a:ext cx="2610270" cy="4440634"/>
          </a:xfrm>
          <a:prstGeom prst="rect">
            <a:avLst/>
          </a:prstGeom>
          <a:noFill/>
          <a:ln w="12699">
            <a:noFill/>
            <a:miter lim="800000"/>
            <a:headEnd/>
            <a:tailEnd/>
          </a:ln>
        </p:spPr>
        <p:txBody>
          <a:bodyPr wrap="square" lIns="70768" tIns="34764" rIns="70768" bIns="34764">
            <a:spAutoFit/>
          </a:bodyPr>
          <a:lstStyle/>
          <a:p>
            <a:pPr defTabSz="119046" eaLnBrk="0" fontAlgn="base" hangingPunct="0">
              <a:spcBef>
                <a:spcPct val="0"/>
              </a:spcBef>
              <a:spcAft>
                <a:spcPct val="0"/>
              </a:spcAft>
              <a:defRPr/>
            </a:pPr>
            <a:r>
              <a:rPr lang="en-US" sz="900" b="1" u="sng" dirty="0">
                <a:solidFill>
                  <a:prstClr val="black"/>
                </a:solidFill>
                <a:latin typeface="Arial" charset="0"/>
                <a:cs typeface="Times New Roman" charset="0"/>
              </a:rPr>
              <a:t>DIMENSIONS:</a:t>
            </a:r>
            <a:endParaRPr lang="en-US" sz="900" b="1" dirty="0">
              <a:solidFill>
                <a:prstClr val="black"/>
              </a:solidFill>
              <a:latin typeface="Arial" charset="0"/>
              <a:cs typeface="Times New Roman" charset="0"/>
            </a:endParaRPr>
          </a:p>
          <a:p>
            <a:pPr defTabSz="119046" eaLnBrk="0" fontAlgn="base" hangingPunct="0">
              <a:spcBef>
                <a:spcPct val="0"/>
              </a:spcBef>
              <a:spcAft>
                <a:spcPct val="0"/>
              </a:spcAft>
              <a:buFontTx/>
              <a:buChar char="•"/>
              <a:defRPr/>
            </a:pPr>
            <a:r>
              <a:rPr lang="en-US" sz="800" b="1" dirty="0">
                <a:latin typeface="Arial" charset="0"/>
                <a:cs typeface="Times New Roman" charset="0"/>
              </a:rPr>
              <a:t> Length, Overall:							 </a:t>
            </a:r>
            <a:r>
              <a:rPr lang="en-US" sz="800" b="1" dirty="0" smtClean="0">
                <a:latin typeface="Arial" charset="0"/>
                <a:cs typeface="Times New Roman" charset="0"/>
              </a:rPr>
              <a:t>178.6 </a:t>
            </a:r>
            <a:r>
              <a:rPr lang="en-US" sz="800" b="1" dirty="0">
                <a:latin typeface="Arial" charset="0"/>
                <a:cs typeface="Times New Roman" charset="0"/>
              </a:rPr>
              <a:t>m</a:t>
            </a:r>
          </a:p>
          <a:p>
            <a:pPr defTabSz="119046" eaLnBrk="0" fontAlgn="base" hangingPunct="0">
              <a:spcBef>
                <a:spcPct val="0"/>
              </a:spcBef>
              <a:spcAft>
                <a:spcPct val="0"/>
              </a:spcAft>
              <a:buFontTx/>
              <a:buChar char="•"/>
              <a:defRPr/>
            </a:pPr>
            <a:r>
              <a:rPr lang="en-US" sz="800" b="1" dirty="0">
                <a:latin typeface="Arial" charset="0"/>
                <a:cs typeface="Times New Roman" charset="0"/>
              </a:rPr>
              <a:t> LBP:												 </a:t>
            </a:r>
            <a:r>
              <a:rPr lang="en-US" sz="800" b="1" dirty="0" smtClean="0">
                <a:latin typeface="Arial" charset="0"/>
                <a:cs typeface="Times New Roman" charset="0"/>
              </a:rPr>
              <a:t>165.0 </a:t>
            </a:r>
            <a:r>
              <a:rPr lang="en-US" sz="800" b="1" dirty="0">
                <a:latin typeface="Arial" charset="0"/>
                <a:cs typeface="Times New Roman" charset="0"/>
              </a:rPr>
              <a:t>m</a:t>
            </a:r>
          </a:p>
          <a:p>
            <a:pPr defTabSz="119046" eaLnBrk="0" fontAlgn="base" hangingPunct="0">
              <a:spcBef>
                <a:spcPct val="0"/>
              </a:spcBef>
              <a:spcAft>
                <a:spcPct val="0"/>
              </a:spcAft>
              <a:buFontTx/>
              <a:buChar char="•"/>
              <a:defRPr/>
            </a:pPr>
            <a:r>
              <a:rPr lang="en-US" sz="800" b="1" dirty="0">
                <a:latin typeface="Arial" charset="0"/>
                <a:cs typeface="Times New Roman" charset="0"/>
              </a:rPr>
              <a:t> DWL Beam:					       			   </a:t>
            </a:r>
            <a:r>
              <a:rPr lang="en-US" sz="800" b="1" dirty="0" smtClean="0">
                <a:latin typeface="Arial" charset="0"/>
                <a:cs typeface="Times New Roman" charset="0"/>
              </a:rPr>
              <a:t>21.9 </a:t>
            </a:r>
            <a:r>
              <a:rPr lang="en-US" sz="800" b="1" dirty="0">
                <a:latin typeface="Arial" charset="0"/>
                <a:cs typeface="Times New Roman" charset="0"/>
              </a:rPr>
              <a:t>m</a:t>
            </a:r>
          </a:p>
          <a:p>
            <a:pPr defTabSz="119046" eaLnBrk="0" fontAlgn="base" hangingPunct="0">
              <a:spcBef>
                <a:spcPct val="0"/>
              </a:spcBef>
              <a:spcAft>
                <a:spcPct val="0"/>
              </a:spcAft>
              <a:buFontTx/>
              <a:buChar char="•"/>
              <a:defRPr/>
            </a:pPr>
            <a:r>
              <a:rPr lang="en-US" sz="800" b="1" dirty="0">
                <a:latin typeface="Arial" charset="0"/>
                <a:cs typeface="Times New Roman" charset="0"/>
              </a:rPr>
              <a:t> Design Draft:					  	                 </a:t>
            </a:r>
            <a:r>
              <a:rPr lang="en-US" sz="800" b="1" dirty="0" smtClean="0">
                <a:latin typeface="Arial" charset="0"/>
                <a:cs typeface="Times New Roman" charset="0"/>
              </a:rPr>
              <a:t>7.2 </a:t>
            </a:r>
            <a:r>
              <a:rPr lang="en-US" sz="800" b="1" dirty="0">
                <a:latin typeface="Arial" charset="0"/>
                <a:cs typeface="Times New Roman" charset="0"/>
              </a:rPr>
              <a:t>m</a:t>
            </a:r>
          </a:p>
          <a:p>
            <a:pPr defTabSz="119046" eaLnBrk="0" fontAlgn="base" hangingPunct="0">
              <a:spcBef>
                <a:spcPct val="0"/>
              </a:spcBef>
              <a:spcAft>
                <a:spcPct val="0"/>
              </a:spcAft>
              <a:buFontTx/>
              <a:buChar char="•"/>
              <a:defRPr/>
            </a:pPr>
            <a:r>
              <a:rPr lang="en-US" sz="800" b="1" dirty="0">
                <a:latin typeface="Arial" charset="0"/>
                <a:cs typeface="Times New Roman" charset="0"/>
              </a:rPr>
              <a:t> Hull Depth: 									   15.5 </a:t>
            </a:r>
            <a:r>
              <a:rPr lang="en-US" sz="800" b="1" dirty="0" smtClean="0">
                <a:latin typeface="Arial" charset="0"/>
                <a:cs typeface="Times New Roman" charset="0"/>
              </a:rPr>
              <a:t>m</a:t>
            </a:r>
            <a:r>
              <a:rPr lang="en-US" sz="800" b="1" dirty="0">
                <a:solidFill>
                  <a:prstClr val="black"/>
                </a:solidFill>
                <a:latin typeface="Arial" charset="0"/>
                <a:cs typeface="Times New Roman" charset="0"/>
              </a:rPr>
              <a:t/>
            </a:r>
            <a:br>
              <a:rPr lang="en-US" sz="800" b="1" dirty="0">
                <a:solidFill>
                  <a:prstClr val="black"/>
                </a:solidFill>
                <a:latin typeface="Arial" charset="0"/>
                <a:cs typeface="Times New Roman" charset="0"/>
              </a:rPr>
            </a:br>
            <a:r>
              <a:rPr lang="en-US" sz="800" b="1" dirty="0">
                <a:solidFill>
                  <a:prstClr val="black"/>
                </a:solidFill>
                <a:latin typeface="Arial" charset="0"/>
                <a:cs typeface="Times New Roman" charset="0"/>
              </a:rPr>
              <a:t>   </a:t>
            </a:r>
            <a:endParaRPr lang="en-US" sz="900" b="1" u="sng" dirty="0">
              <a:solidFill>
                <a:prstClr val="black"/>
              </a:solidFill>
              <a:latin typeface="Arial" charset="0"/>
              <a:cs typeface="Times New Roman" charset="0"/>
            </a:endParaRPr>
          </a:p>
          <a:p>
            <a:pPr defTabSz="119046" eaLnBrk="0" fontAlgn="base" hangingPunct="0">
              <a:spcBef>
                <a:spcPct val="0"/>
              </a:spcBef>
              <a:spcAft>
                <a:spcPct val="0"/>
              </a:spcAft>
              <a:defRPr/>
            </a:pPr>
            <a:r>
              <a:rPr lang="en-US" sz="900" b="1" u="sng" dirty="0">
                <a:latin typeface="Arial" charset="0"/>
                <a:cs typeface="Times New Roman" charset="0"/>
              </a:rPr>
              <a:t>MOBILITY &amp; ENDURANCE</a:t>
            </a:r>
            <a:endParaRPr lang="en-US" sz="900" b="1" dirty="0">
              <a:latin typeface="Arial" charset="0"/>
              <a:cs typeface="Times New Roman" charset="0"/>
            </a:endParaRPr>
          </a:p>
          <a:p>
            <a:pPr defTabSz="119046" eaLnBrk="0" fontAlgn="base" hangingPunct="0">
              <a:spcBef>
                <a:spcPct val="0"/>
              </a:spcBef>
              <a:spcAft>
                <a:spcPct val="0"/>
              </a:spcAft>
              <a:buFontTx/>
              <a:buChar char="•"/>
              <a:defRPr/>
            </a:pPr>
            <a:r>
              <a:rPr lang="en-US" sz="800" b="1" dirty="0">
                <a:latin typeface="Arial" charset="0"/>
                <a:cs typeface="Times New Roman" charset="0"/>
              </a:rPr>
              <a:t> Speed, Sustained(80%):				</a:t>
            </a:r>
            <a:r>
              <a:rPr lang="en-US" sz="800" b="1" dirty="0" smtClean="0">
                <a:latin typeface="Arial" charset="0"/>
                <a:cs typeface="Times New Roman" charset="0"/>
              </a:rPr>
              <a:t>27.9 </a:t>
            </a:r>
            <a:r>
              <a:rPr lang="en-US" sz="800" b="1" dirty="0" err="1">
                <a:latin typeface="Arial" charset="0"/>
                <a:cs typeface="Times New Roman" charset="0"/>
              </a:rPr>
              <a:t>kts</a:t>
            </a:r>
            <a:endParaRPr lang="en-US" sz="800" b="1" dirty="0">
              <a:latin typeface="Arial" charset="0"/>
              <a:cs typeface="Times New Roman" charset="0"/>
            </a:endParaRPr>
          </a:p>
          <a:p>
            <a:pPr defTabSz="119046" eaLnBrk="0" fontAlgn="base" hangingPunct="0">
              <a:spcBef>
                <a:spcPct val="0"/>
              </a:spcBef>
              <a:spcAft>
                <a:spcPct val="0"/>
              </a:spcAft>
              <a:buFontTx/>
              <a:buChar char="•"/>
              <a:defRPr/>
            </a:pPr>
            <a:r>
              <a:rPr lang="en-US" sz="800" b="1" dirty="0">
                <a:latin typeface="Arial" charset="0"/>
                <a:cs typeface="Times New Roman" charset="0"/>
              </a:rPr>
              <a:t> Speed, Maximum (100%):				</a:t>
            </a:r>
            <a:r>
              <a:rPr lang="en-US" sz="800" b="1" dirty="0" smtClean="0">
                <a:latin typeface="Arial" charset="0"/>
                <a:cs typeface="Times New Roman" charset="0"/>
              </a:rPr>
              <a:t>29.1 </a:t>
            </a:r>
            <a:r>
              <a:rPr lang="en-US" sz="800" b="1" dirty="0" err="1">
                <a:latin typeface="Arial" charset="0"/>
                <a:cs typeface="Times New Roman" charset="0"/>
              </a:rPr>
              <a:t>kts</a:t>
            </a:r>
            <a:endParaRPr lang="en-US" sz="800" b="1" dirty="0">
              <a:latin typeface="Arial" charset="0"/>
              <a:cs typeface="Times New Roman" charset="0"/>
            </a:endParaRPr>
          </a:p>
          <a:p>
            <a:pPr defTabSz="119046" eaLnBrk="0" fontAlgn="base" hangingPunct="0">
              <a:spcBef>
                <a:spcPct val="0"/>
              </a:spcBef>
              <a:spcAft>
                <a:spcPct val="0"/>
              </a:spcAft>
              <a:buFontTx/>
              <a:buChar char="•"/>
              <a:defRPr/>
            </a:pPr>
            <a:r>
              <a:rPr lang="en-US" sz="800" b="1" dirty="0">
                <a:latin typeface="Arial" charset="0"/>
                <a:cs typeface="Times New Roman" charset="0"/>
              </a:rPr>
              <a:t> Endurance @ 16kts:	  		          6,000 </a:t>
            </a:r>
            <a:r>
              <a:rPr lang="en-US" sz="800" b="1" dirty="0" smtClean="0">
                <a:latin typeface="Arial" charset="0"/>
                <a:cs typeface="Times New Roman" charset="0"/>
              </a:rPr>
              <a:t>nm</a:t>
            </a:r>
          </a:p>
          <a:p>
            <a:pPr defTabSz="119046" eaLnBrk="0" fontAlgn="base" hangingPunct="0">
              <a:spcBef>
                <a:spcPct val="0"/>
              </a:spcBef>
              <a:spcAft>
                <a:spcPct val="0"/>
              </a:spcAft>
              <a:buFontTx/>
              <a:buChar char="•"/>
              <a:defRPr/>
            </a:pPr>
            <a:r>
              <a:rPr lang="en-US" sz="800" b="1" dirty="0" smtClean="0">
                <a:latin typeface="Arial" charset="0"/>
                <a:cs typeface="Times New Roman" charset="0"/>
              </a:rPr>
              <a:t> </a:t>
            </a:r>
            <a:r>
              <a:rPr lang="en-US" sz="800" b="1" dirty="0">
                <a:latin typeface="Arial" charset="0"/>
                <a:cs typeface="Times New Roman" charset="0"/>
              </a:rPr>
              <a:t>Annual Fuel Burn:					       </a:t>
            </a:r>
            <a:r>
              <a:rPr lang="en-US" sz="800" b="1" dirty="0">
                <a:solidFill>
                  <a:srgbClr val="FF0000"/>
                </a:solidFill>
                <a:latin typeface="Arial" charset="0"/>
                <a:cs typeface="Times New Roman" charset="0"/>
              </a:rPr>
              <a:t>XX.X </a:t>
            </a:r>
            <a:r>
              <a:rPr lang="en-US" sz="800" b="1" dirty="0">
                <a:latin typeface="Arial" charset="0"/>
                <a:cs typeface="Times New Roman" charset="0"/>
              </a:rPr>
              <a:t>k </a:t>
            </a:r>
            <a:r>
              <a:rPr lang="en-US" sz="800" b="1" dirty="0" err="1">
                <a:latin typeface="Arial" charset="0"/>
                <a:cs typeface="Times New Roman" charset="0"/>
              </a:rPr>
              <a:t>Brls</a:t>
            </a:r>
            <a:endParaRPr lang="en-US" sz="800" b="1" dirty="0">
              <a:latin typeface="Arial" charset="0"/>
              <a:cs typeface="Times New Roman" charset="0"/>
            </a:endParaRPr>
          </a:p>
          <a:p>
            <a:pPr marL="57148" indent="-57148" defTabSz="119046" eaLnBrk="0" fontAlgn="base" hangingPunct="0">
              <a:spcBef>
                <a:spcPct val="0"/>
              </a:spcBef>
              <a:spcAft>
                <a:spcPct val="0"/>
              </a:spcAft>
              <a:buFont typeface="Arial" panose="020B0604020202020204" pitchFamily="34" charset="0"/>
              <a:buChar char="•"/>
              <a:defRPr/>
            </a:pPr>
            <a:r>
              <a:rPr lang="en-US" sz="800" b="1" dirty="0">
                <a:latin typeface="Arial" charset="0"/>
                <a:cs typeface="Times New Roman" charset="0"/>
              </a:rPr>
              <a:t>Time on Station:					       </a:t>
            </a:r>
            <a:r>
              <a:rPr lang="en-US" sz="800" b="1" dirty="0">
                <a:solidFill>
                  <a:srgbClr val="FF0000"/>
                </a:solidFill>
                <a:latin typeface="Arial" charset="0"/>
                <a:cs typeface="Times New Roman" charset="0"/>
              </a:rPr>
              <a:t>XX.X </a:t>
            </a:r>
            <a:r>
              <a:rPr lang="en-US" sz="800" b="1" dirty="0">
                <a:latin typeface="Arial" charset="0"/>
                <a:cs typeface="Times New Roman" charset="0"/>
              </a:rPr>
              <a:t>Days</a:t>
            </a:r>
          </a:p>
          <a:p>
            <a:pPr defTabSz="119046" eaLnBrk="0" fontAlgn="base" hangingPunct="0">
              <a:spcBef>
                <a:spcPct val="0"/>
              </a:spcBef>
              <a:spcAft>
                <a:spcPct val="0"/>
              </a:spcAft>
              <a:defRPr/>
            </a:pPr>
            <a:endParaRPr lang="en-US" sz="500" b="1" u="sng" dirty="0">
              <a:latin typeface="Arial" charset="0"/>
              <a:cs typeface="Times New Roman" charset="0"/>
            </a:endParaRPr>
          </a:p>
          <a:p>
            <a:pPr defTabSz="119046" eaLnBrk="0" fontAlgn="base" hangingPunct="0">
              <a:spcBef>
                <a:spcPct val="0"/>
              </a:spcBef>
              <a:spcAft>
                <a:spcPct val="0"/>
              </a:spcAft>
              <a:defRPr/>
            </a:pPr>
            <a:endParaRPr lang="en-US" sz="900" b="1" u="sng" dirty="0" smtClean="0">
              <a:solidFill>
                <a:prstClr val="black"/>
              </a:solidFill>
              <a:latin typeface="Arial" charset="0"/>
              <a:cs typeface="Times New Roman" charset="0"/>
            </a:endParaRPr>
          </a:p>
          <a:p>
            <a:pPr defTabSz="119046" eaLnBrk="0" fontAlgn="base" hangingPunct="0">
              <a:spcBef>
                <a:spcPct val="0"/>
              </a:spcBef>
              <a:spcAft>
                <a:spcPct val="0"/>
              </a:spcAft>
              <a:defRPr/>
            </a:pPr>
            <a:r>
              <a:rPr lang="en-US" sz="900" b="1" u="sng" dirty="0" smtClean="0">
                <a:solidFill>
                  <a:prstClr val="black"/>
                </a:solidFill>
                <a:latin typeface="Arial" charset="0"/>
                <a:cs typeface="Times New Roman" charset="0"/>
              </a:rPr>
              <a:t>ACCOMMODATIONS</a:t>
            </a:r>
            <a:r>
              <a:rPr lang="en-US" sz="900" b="1" u="sng" dirty="0">
                <a:solidFill>
                  <a:prstClr val="black"/>
                </a:solidFill>
                <a:latin typeface="Arial" charset="0"/>
                <a:cs typeface="Times New Roman" charset="0"/>
              </a:rPr>
              <a:t>:</a:t>
            </a:r>
            <a:r>
              <a:rPr lang="en-US" sz="800" b="1" dirty="0">
                <a:solidFill>
                  <a:prstClr val="black"/>
                </a:solidFill>
                <a:latin typeface="Arial" charset="0"/>
                <a:cs typeface="Times New Roman" charset="0"/>
              </a:rPr>
              <a:t>							 </a:t>
            </a:r>
          </a:p>
          <a:p>
            <a:pPr defTabSz="119046" eaLnBrk="0" fontAlgn="base" hangingPunct="0">
              <a:spcBef>
                <a:spcPct val="0"/>
              </a:spcBef>
              <a:spcAft>
                <a:spcPct val="0"/>
              </a:spcAft>
              <a:defRPr/>
            </a:pPr>
            <a:r>
              <a:rPr lang="en-US" sz="800" b="1" dirty="0">
                <a:solidFill>
                  <a:prstClr val="black"/>
                </a:solidFill>
                <a:latin typeface="Arial" charset="0"/>
                <a:cs typeface="Times New Roman" charset="0"/>
              </a:rPr>
              <a:t>	            </a:t>
            </a:r>
            <a:r>
              <a:rPr lang="en-US" sz="800" b="1" u="sng" dirty="0">
                <a:solidFill>
                  <a:prstClr val="black"/>
                </a:solidFill>
                <a:latin typeface="Arial" charset="0"/>
                <a:cs typeface="Times New Roman" charset="0"/>
              </a:rPr>
              <a:t>Officers	CPO		Enlisted	 Total     </a:t>
            </a:r>
            <a:endParaRPr lang="en-US" sz="800" b="1" dirty="0">
              <a:solidFill>
                <a:prstClr val="black"/>
              </a:solidFill>
              <a:latin typeface="Arial" charset="0"/>
              <a:cs typeface="Times New Roman" charset="0"/>
            </a:endParaRPr>
          </a:p>
          <a:p>
            <a:pPr defTabSz="119046" eaLnBrk="0" fontAlgn="base" hangingPunct="0">
              <a:spcBef>
                <a:spcPct val="0"/>
              </a:spcBef>
              <a:spcAft>
                <a:spcPct val="0"/>
              </a:spcAft>
              <a:defRPr/>
            </a:pPr>
            <a:r>
              <a:rPr lang="en-US" sz="800" b="1" dirty="0">
                <a:latin typeface="Arial" charset="0"/>
                <a:cs typeface="Times New Roman" charset="0"/>
              </a:rPr>
              <a:t>Manning	   32	       	  26		   276			334</a:t>
            </a:r>
          </a:p>
          <a:p>
            <a:pPr defTabSz="119046" eaLnBrk="0" fontAlgn="base" hangingPunct="0">
              <a:spcBef>
                <a:spcPct val="0"/>
              </a:spcBef>
              <a:spcAft>
                <a:spcPct val="0"/>
              </a:spcAft>
              <a:defRPr/>
            </a:pPr>
            <a:r>
              <a:rPr lang="en-US" sz="800" b="1" dirty="0" err="1">
                <a:latin typeface="Arial" charset="0"/>
                <a:cs typeface="Times New Roman" charset="0"/>
              </a:rPr>
              <a:t>Accom</a:t>
            </a:r>
            <a:r>
              <a:rPr lang="en-US" sz="800" b="1" dirty="0">
                <a:latin typeface="Arial" charset="0"/>
                <a:cs typeface="Times New Roman" charset="0"/>
              </a:rPr>
              <a:t>		   35			  29         302		    366</a:t>
            </a:r>
          </a:p>
          <a:p>
            <a:pPr defTabSz="119046" eaLnBrk="0" fontAlgn="base" hangingPunct="0">
              <a:spcBef>
                <a:spcPct val="0"/>
              </a:spcBef>
              <a:spcAft>
                <a:spcPct val="0"/>
              </a:spcAft>
              <a:defRPr/>
            </a:pPr>
            <a:endParaRPr lang="en-US" sz="800" b="1" dirty="0">
              <a:solidFill>
                <a:prstClr val="black"/>
              </a:solidFill>
              <a:latin typeface="Arial" charset="0"/>
              <a:cs typeface="Times New Roman" charset="0"/>
            </a:endParaRPr>
          </a:p>
          <a:p>
            <a:pPr defTabSz="119046" eaLnBrk="0" fontAlgn="base" hangingPunct="0">
              <a:spcBef>
                <a:spcPct val="0"/>
              </a:spcBef>
              <a:spcAft>
                <a:spcPct val="0"/>
              </a:spcAft>
              <a:defRPr/>
            </a:pPr>
            <a:endParaRPr lang="en-US" sz="900" b="1" u="sng" dirty="0" smtClean="0">
              <a:solidFill>
                <a:prstClr val="black"/>
              </a:solidFill>
              <a:latin typeface="Arial" charset="0"/>
              <a:cs typeface="Times New Roman" charset="0"/>
            </a:endParaRPr>
          </a:p>
          <a:p>
            <a:pPr defTabSz="119046" eaLnBrk="0" fontAlgn="base" hangingPunct="0">
              <a:spcBef>
                <a:spcPct val="0"/>
              </a:spcBef>
              <a:spcAft>
                <a:spcPct val="0"/>
              </a:spcAft>
              <a:defRPr/>
            </a:pPr>
            <a:r>
              <a:rPr lang="en-US" sz="900" b="1" u="sng" dirty="0" smtClean="0">
                <a:solidFill>
                  <a:prstClr val="black"/>
                </a:solidFill>
                <a:latin typeface="Arial" charset="0"/>
                <a:cs typeface="Times New Roman" charset="0"/>
              </a:rPr>
              <a:t>POWER </a:t>
            </a:r>
            <a:r>
              <a:rPr lang="en-US" sz="900" b="1" u="sng" dirty="0">
                <a:solidFill>
                  <a:prstClr val="black"/>
                </a:solidFill>
                <a:latin typeface="Arial" charset="0"/>
                <a:cs typeface="Times New Roman" charset="0"/>
              </a:rPr>
              <a:t>&amp; PROPULSION:</a:t>
            </a:r>
            <a:endParaRPr lang="en-US" sz="900" b="1" dirty="0">
              <a:solidFill>
                <a:prstClr val="black"/>
              </a:solidFill>
              <a:latin typeface="Arial" charset="0"/>
              <a:cs typeface="Times New Roman" charset="0"/>
            </a:endParaRPr>
          </a:p>
          <a:p>
            <a:pPr marL="54056" indent="-54056" defTabSz="119046" eaLnBrk="0" fontAlgn="base" hangingPunct="0">
              <a:spcBef>
                <a:spcPct val="0"/>
              </a:spcBef>
              <a:spcAft>
                <a:spcPct val="0"/>
              </a:spcAft>
              <a:buFontTx/>
              <a:buChar char="•"/>
              <a:defRPr/>
            </a:pPr>
            <a:r>
              <a:rPr lang="en-US" sz="800" b="1" i="1" dirty="0">
                <a:latin typeface="Arial" charset="0"/>
                <a:cs typeface="Times New Roman" charset="0"/>
              </a:rPr>
              <a:t>13.8 </a:t>
            </a:r>
            <a:r>
              <a:rPr lang="en-US" sz="800" b="1" i="1" dirty="0" err="1">
                <a:latin typeface="Arial" charset="0"/>
                <a:cs typeface="Times New Roman" charset="0"/>
              </a:rPr>
              <a:t>kVAC</a:t>
            </a:r>
            <a:r>
              <a:rPr lang="en-US" sz="800" b="1" i="1" dirty="0">
                <a:latin typeface="Arial" charset="0"/>
                <a:cs typeface="Times New Roman" charset="0"/>
              </a:rPr>
              <a:t> Integrated Power System (IPS)</a:t>
            </a:r>
          </a:p>
          <a:p>
            <a:pPr marL="54056" indent="-54056" defTabSz="119046" eaLnBrk="0" fontAlgn="base" hangingPunct="0">
              <a:spcBef>
                <a:spcPct val="0"/>
              </a:spcBef>
              <a:spcAft>
                <a:spcPct val="0"/>
              </a:spcAft>
              <a:buFontTx/>
              <a:buChar char="•"/>
              <a:defRPr/>
            </a:pPr>
            <a:r>
              <a:rPr lang="en-US" sz="800" b="1" dirty="0">
                <a:latin typeface="Arial" charset="0"/>
                <a:cs typeface="Times New Roman" charset="0"/>
              </a:rPr>
              <a:t>Power, Installed						</a:t>
            </a:r>
            <a:r>
              <a:rPr lang="en-US" sz="800" b="1" dirty="0" smtClean="0">
                <a:latin typeface="Arial" charset="0"/>
                <a:cs typeface="Times New Roman" charset="0"/>
              </a:rPr>
              <a:t>69.2 </a:t>
            </a:r>
            <a:r>
              <a:rPr lang="en-US" sz="800" b="1" dirty="0">
                <a:latin typeface="Arial" charset="0"/>
                <a:cs typeface="Times New Roman" charset="0"/>
              </a:rPr>
              <a:t>MW</a:t>
            </a:r>
          </a:p>
          <a:p>
            <a:pPr marL="54056" indent="-54056" defTabSz="119046" eaLnBrk="0" fontAlgn="base" hangingPunct="0">
              <a:spcBef>
                <a:spcPct val="0"/>
              </a:spcBef>
              <a:spcAft>
                <a:spcPct val="0"/>
              </a:spcAft>
              <a:buFontTx/>
              <a:buChar char="•"/>
              <a:defRPr/>
            </a:pPr>
            <a:r>
              <a:rPr lang="en-US" sz="800" b="1" dirty="0" smtClean="0">
                <a:latin typeface="Arial" charset="0"/>
                <a:cs typeface="Times New Roman" charset="0"/>
              </a:rPr>
              <a:t>Electric </a:t>
            </a:r>
            <a:r>
              <a:rPr lang="en-US" sz="800" b="1" dirty="0">
                <a:latin typeface="Arial" charset="0"/>
                <a:cs typeface="Times New Roman" charset="0"/>
              </a:rPr>
              <a:t>Load, 24hr Ave				  </a:t>
            </a:r>
            <a:r>
              <a:rPr lang="en-US" sz="800" b="1" dirty="0" smtClean="0">
                <a:latin typeface="Arial" charset="0"/>
                <a:cs typeface="Times New Roman" charset="0"/>
              </a:rPr>
              <a:t>5.5 </a:t>
            </a:r>
            <a:r>
              <a:rPr lang="en-US" sz="800" b="1" dirty="0">
                <a:latin typeface="Arial" charset="0"/>
                <a:cs typeface="Times New Roman" charset="0"/>
              </a:rPr>
              <a:t>MW</a:t>
            </a:r>
          </a:p>
          <a:p>
            <a:pPr marL="54056" indent="-54056" defTabSz="119046" eaLnBrk="0" fontAlgn="base" hangingPunct="0">
              <a:spcBef>
                <a:spcPct val="0"/>
              </a:spcBef>
              <a:spcAft>
                <a:spcPct val="0"/>
              </a:spcAft>
              <a:buFontTx/>
              <a:buChar char="•"/>
              <a:defRPr/>
            </a:pPr>
            <a:r>
              <a:rPr lang="en-US" sz="800" b="1" dirty="0">
                <a:latin typeface="Arial" charset="0"/>
                <a:cs typeface="Times New Roman" charset="0"/>
              </a:rPr>
              <a:t>(2) </a:t>
            </a:r>
            <a:r>
              <a:rPr lang="en-US" sz="800" b="1" dirty="0" smtClean="0">
                <a:latin typeface="Arial" charset="0"/>
                <a:cs typeface="Times New Roman" charset="0"/>
              </a:rPr>
              <a:t>30.0 </a:t>
            </a:r>
            <a:r>
              <a:rPr lang="en-US" sz="800" b="1" dirty="0">
                <a:latin typeface="Arial" charset="0"/>
                <a:cs typeface="Times New Roman" charset="0"/>
              </a:rPr>
              <a:t>MW </a:t>
            </a:r>
            <a:r>
              <a:rPr lang="en-US" sz="800" b="1" dirty="0" smtClean="0">
                <a:latin typeface="Arial" charset="0"/>
                <a:cs typeface="Times New Roman" charset="0"/>
              </a:rPr>
              <a:t>LM 2500 G4+ GTG</a:t>
            </a:r>
            <a:endParaRPr lang="en-US" sz="800" b="1" dirty="0">
              <a:latin typeface="Arial" charset="0"/>
              <a:cs typeface="Times New Roman" charset="0"/>
            </a:endParaRPr>
          </a:p>
          <a:p>
            <a:pPr marL="54056" indent="-54056" defTabSz="119046" eaLnBrk="0" fontAlgn="base" hangingPunct="0">
              <a:spcBef>
                <a:spcPct val="0"/>
              </a:spcBef>
              <a:spcAft>
                <a:spcPct val="0"/>
              </a:spcAft>
              <a:buFontTx/>
              <a:buChar char="•"/>
              <a:defRPr/>
            </a:pPr>
            <a:r>
              <a:rPr lang="en-US" sz="800" b="1" dirty="0">
                <a:latin typeface="Arial" charset="0"/>
                <a:cs typeface="Times New Roman" charset="0"/>
              </a:rPr>
              <a:t>(2) 7.0 MW 20V PA6B DG</a:t>
            </a:r>
          </a:p>
          <a:p>
            <a:pPr marL="54056" indent="-54056" defTabSz="119046" eaLnBrk="0" fontAlgn="base" hangingPunct="0">
              <a:spcBef>
                <a:spcPct val="0"/>
              </a:spcBef>
              <a:spcAft>
                <a:spcPct val="0"/>
              </a:spcAft>
              <a:buFontTx/>
              <a:buChar char="•"/>
              <a:defRPr/>
            </a:pPr>
            <a:r>
              <a:rPr lang="en-US" sz="800" b="1" dirty="0">
                <a:latin typeface="Arial" charset="0"/>
                <a:cs typeface="Times New Roman" charset="0"/>
              </a:rPr>
              <a:t>(2) </a:t>
            </a:r>
            <a:r>
              <a:rPr lang="en-US" sz="800" b="1" dirty="0" smtClean="0">
                <a:latin typeface="Arial" charset="0"/>
                <a:cs typeface="Times New Roman" charset="0"/>
              </a:rPr>
              <a:t>30 </a:t>
            </a:r>
            <a:r>
              <a:rPr lang="en-US" sz="800" b="1" dirty="0">
                <a:latin typeface="Arial" charset="0"/>
                <a:cs typeface="Times New Roman" charset="0"/>
              </a:rPr>
              <a:t>MW </a:t>
            </a:r>
            <a:r>
              <a:rPr lang="en-US" sz="800" b="1" dirty="0" smtClean="0">
                <a:latin typeface="Arial" charset="0"/>
                <a:cs typeface="Times New Roman" charset="0"/>
              </a:rPr>
              <a:t>Advanced Induction Motor</a:t>
            </a:r>
            <a:endParaRPr lang="en-US" sz="800" b="1" dirty="0">
              <a:latin typeface="Arial" charset="0"/>
              <a:cs typeface="Times New Roman" charset="0"/>
            </a:endParaRPr>
          </a:p>
          <a:p>
            <a:pPr marL="54056" indent="-54056" defTabSz="119046" eaLnBrk="0" fontAlgn="base" hangingPunct="0">
              <a:spcBef>
                <a:spcPct val="0"/>
              </a:spcBef>
              <a:spcAft>
                <a:spcPct val="0"/>
              </a:spcAft>
              <a:buFontTx/>
              <a:buChar char="•"/>
              <a:defRPr/>
            </a:pPr>
            <a:r>
              <a:rPr lang="en-US" sz="800" b="1" dirty="0">
                <a:latin typeface="Arial" charset="0"/>
                <a:cs typeface="Times New Roman" charset="0"/>
              </a:rPr>
              <a:t>(2) 5.62 m diameter Fixed Pitch Propellers</a:t>
            </a:r>
          </a:p>
          <a:p>
            <a:pPr marL="54056" indent="-54056" defTabSz="119046" eaLnBrk="0" fontAlgn="base" hangingPunct="0">
              <a:spcBef>
                <a:spcPct val="0"/>
              </a:spcBef>
              <a:spcAft>
                <a:spcPct val="0"/>
              </a:spcAft>
              <a:buFontTx/>
              <a:buChar char="•"/>
              <a:defRPr/>
            </a:pPr>
            <a:r>
              <a:rPr lang="en-US" sz="800" b="1" dirty="0">
                <a:latin typeface="Arial" charset="0"/>
                <a:cs typeface="Times New Roman" charset="0"/>
              </a:rPr>
              <a:t>(1) 2.0 MW Retractable </a:t>
            </a:r>
            <a:r>
              <a:rPr lang="en-US" sz="800" b="1" dirty="0" err="1">
                <a:latin typeface="Arial" charset="0"/>
                <a:cs typeface="Times New Roman" charset="0"/>
              </a:rPr>
              <a:t>Azimuthing</a:t>
            </a:r>
            <a:r>
              <a:rPr lang="en-US" sz="800" b="1" dirty="0">
                <a:latin typeface="Arial" charset="0"/>
                <a:cs typeface="Times New Roman" charset="0"/>
              </a:rPr>
              <a:t> Auxiliary Propulsion Units</a:t>
            </a:r>
          </a:p>
          <a:p>
            <a:pPr defTabSz="119046" eaLnBrk="0" fontAlgn="base" hangingPunct="0">
              <a:spcBef>
                <a:spcPct val="0"/>
              </a:spcBef>
              <a:spcAft>
                <a:spcPct val="0"/>
              </a:spcAft>
              <a:defRPr/>
            </a:pPr>
            <a:endParaRPr lang="en-US" sz="800" b="1" dirty="0">
              <a:solidFill>
                <a:prstClr val="black"/>
              </a:solidFill>
              <a:latin typeface="Arial" charset="0"/>
              <a:cs typeface="Times New Roman" charset="0"/>
            </a:endParaRPr>
          </a:p>
          <a:p>
            <a:pPr defTabSz="119046" eaLnBrk="0" fontAlgn="base" hangingPunct="0">
              <a:spcBef>
                <a:spcPct val="0"/>
              </a:spcBef>
              <a:spcAft>
                <a:spcPct val="0"/>
              </a:spcAft>
              <a:defRPr/>
            </a:pPr>
            <a:r>
              <a:rPr lang="en-US" sz="900" b="1" u="sng" dirty="0">
                <a:solidFill>
                  <a:prstClr val="black"/>
                </a:solidFill>
                <a:latin typeface="Arial" charset="0"/>
                <a:cs typeface="Times New Roman" charset="0"/>
              </a:rPr>
              <a:t>AUXILIARY SYSTEMS</a:t>
            </a:r>
            <a:r>
              <a:rPr lang="en-US" sz="800" b="1" u="sng" dirty="0">
                <a:solidFill>
                  <a:prstClr val="black"/>
                </a:solidFill>
                <a:latin typeface="Arial" charset="0"/>
                <a:cs typeface="Times New Roman" charset="0"/>
              </a:rPr>
              <a:t>:</a:t>
            </a:r>
            <a:endParaRPr lang="en-US" sz="800" b="1" dirty="0">
              <a:solidFill>
                <a:prstClr val="black"/>
              </a:solidFill>
              <a:latin typeface="Arial" charset="0"/>
              <a:cs typeface="Times New Roman" charset="0"/>
            </a:endParaRPr>
          </a:p>
          <a:p>
            <a:pPr marL="54056" indent="-54056" defTabSz="119046" eaLnBrk="0" fontAlgn="base" hangingPunct="0">
              <a:spcBef>
                <a:spcPct val="0"/>
              </a:spcBef>
              <a:spcAft>
                <a:spcPct val="0"/>
              </a:spcAft>
              <a:buFontTx/>
              <a:buChar char="•"/>
              <a:defRPr/>
            </a:pPr>
            <a:r>
              <a:rPr lang="en-US" sz="800" b="1" dirty="0" smtClean="0">
                <a:solidFill>
                  <a:prstClr val="black"/>
                </a:solidFill>
                <a:latin typeface="Arial" charset="0"/>
                <a:cs typeface="Times New Roman" charset="0"/>
              </a:rPr>
              <a:t>(4) </a:t>
            </a:r>
            <a:r>
              <a:rPr lang="en-US" sz="800" b="1" dirty="0">
                <a:solidFill>
                  <a:prstClr val="black"/>
                </a:solidFill>
                <a:latin typeface="Arial" charset="0"/>
                <a:cs typeface="Times New Roman" charset="0"/>
              </a:rPr>
              <a:t>500 </a:t>
            </a:r>
            <a:r>
              <a:rPr lang="en-US" sz="800" b="1" dirty="0" err="1">
                <a:solidFill>
                  <a:prstClr val="black"/>
                </a:solidFill>
                <a:latin typeface="Arial" charset="0"/>
                <a:cs typeface="Times New Roman" charset="0"/>
              </a:rPr>
              <a:t>rton</a:t>
            </a:r>
            <a:r>
              <a:rPr lang="en-US" sz="800" b="1" dirty="0">
                <a:solidFill>
                  <a:prstClr val="black"/>
                </a:solidFill>
                <a:latin typeface="Arial" charset="0"/>
                <a:cs typeface="Times New Roman" charset="0"/>
              </a:rPr>
              <a:t> A/C Plants</a:t>
            </a:r>
          </a:p>
          <a:p>
            <a:pPr defTabSz="119046" eaLnBrk="0" fontAlgn="base" hangingPunct="0">
              <a:spcBef>
                <a:spcPct val="0"/>
              </a:spcBef>
              <a:spcAft>
                <a:spcPct val="0"/>
              </a:spcAft>
              <a:defRPr/>
            </a:pPr>
            <a:endParaRPr lang="en-US" sz="800" b="1" dirty="0">
              <a:solidFill>
                <a:prstClr val="black"/>
              </a:solidFill>
              <a:latin typeface="Arial" charset="0"/>
              <a:cs typeface="Times New Roman" charset="0"/>
            </a:endParaRPr>
          </a:p>
        </p:txBody>
      </p:sp>
      <p:sp>
        <p:nvSpPr>
          <p:cNvPr id="9" name="Rectangle 19"/>
          <p:cNvSpPr>
            <a:spLocks noChangeArrowheads="1"/>
          </p:cNvSpPr>
          <p:nvPr/>
        </p:nvSpPr>
        <p:spPr bwMode="auto">
          <a:xfrm>
            <a:off x="7051444" y="1118869"/>
            <a:ext cx="1879568" cy="1932255"/>
          </a:xfrm>
          <a:prstGeom prst="rect">
            <a:avLst/>
          </a:prstGeom>
          <a:noFill/>
          <a:ln w="12699">
            <a:noFill/>
            <a:miter lim="800000"/>
            <a:headEnd/>
            <a:tailEnd/>
          </a:ln>
        </p:spPr>
        <p:txBody>
          <a:bodyPr wrap="square" lIns="70768" tIns="34764" rIns="70768" bIns="34764">
            <a:spAutoFit/>
          </a:bodyPr>
          <a:lstStyle/>
          <a:p>
            <a:pPr defTabSz="119046" eaLnBrk="0" fontAlgn="base" hangingPunct="0">
              <a:spcBef>
                <a:spcPct val="0"/>
              </a:spcBef>
              <a:spcAft>
                <a:spcPct val="0"/>
              </a:spcAft>
              <a:defRPr/>
            </a:pPr>
            <a:r>
              <a:rPr lang="en-US" sz="900" b="1" u="sng" dirty="0">
                <a:latin typeface="Arial" charset="0"/>
                <a:cs typeface="Times New Roman" charset="0"/>
              </a:rPr>
              <a:t>WEIGHTS</a:t>
            </a:r>
            <a:r>
              <a:rPr lang="en-US" sz="800" b="1" u="sng" dirty="0">
                <a:latin typeface="Arial" charset="0"/>
                <a:cs typeface="Times New Roman" charset="0"/>
              </a:rPr>
              <a:t>: </a:t>
            </a:r>
            <a:r>
              <a:rPr lang="en-US" sz="800" b="1" dirty="0">
                <a:latin typeface="Arial" charset="0"/>
                <a:cs typeface="Times New Roman" charset="0"/>
              </a:rPr>
              <a:t>                        </a:t>
            </a:r>
          </a:p>
          <a:p>
            <a:pPr defTabSz="119046" eaLnBrk="0" fontAlgn="base" hangingPunct="0">
              <a:spcBef>
                <a:spcPct val="0"/>
              </a:spcBef>
              <a:spcAft>
                <a:spcPct val="0"/>
              </a:spcAft>
              <a:defRPr/>
            </a:pPr>
            <a:r>
              <a:rPr lang="en-US" sz="800" b="1" dirty="0">
                <a:latin typeface="Arial" charset="0"/>
                <a:cs typeface="Times New Roman" charset="0"/>
              </a:rPr>
              <a:t>SWBS 100			  </a:t>
            </a:r>
            <a:r>
              <a:rPr lang="en-US" sz="800" b="1" dirty="0" smtClean="0">
                <a:latin typeface="Arial" charset="0"/>
                <a:cs typeface="Times New Roman" charset="0"/>
              </a:rPr>
              <a:t>				  </a:t>
            </a:r>
            <a:r>
              <a:rPr lang="en-US" sz="800" b="1" dirty="0" smtClean="0">
                <a:latin typeface="Arial" charset="0"/>
                <a:cs typeface="Times New Roman" charset="0"/>
              </a:rPr>
              <a:t>5,256 </a:t>
            </a:r>
            <a:r>
              <a:rPr lang="en-US" sz="800" b="1" dirty="0" smtClean="0">
                <a:latin typeface="Arial" charset="0"/>
                <a:cs typeface="Times New Roman" charset="0"/>
              </a:rPr>
              <a:t>t </a:t>
            </a:r>
            <a:endParaRPr lang="en-US" sz="800" b="1" dirty="0">
              <a:latin typeface="Arial" charset="0"/>
              <a:cs typeface="Times New Roman" charset="0"/>
            </a:endParaRPr>
          </a:p>
          <a:p>
            <a:pPr defTabSz="119046" eaLnBrk="0" fontAlgn="base" hangingPunct="0">
              <a:spcBef>
                <a:spcPct val="0"/>
              </a:spcBef>
              <a:spcAft>
                <a:spcPct val="0"/>
              </a:spcAft>
              <a:defRPr/>
            </a:pPr>
            <a:r>
              <a:rPr lang="en-US" sz="800" b="1" dirty="0">
                <a:latin typeface="Arial" charset="0"/>
                <a:cs typeface="Times New Roman" charset="0"/>
              </a:rPr>
              <a:t>SWBS 200			   </a:t>
            </a:r>
            <a:r>
              <a:rPr lang="en-US" sz="800" b="1" dirty="0" smtClean="0">
                <a:latin typeface="Arial" charset="0"/>
                <a:cs typeface="Times New Roman" charset="0"/>
              </a:rPr>
              <a:t>				  </a:t>
            </a:r>
            <a:r>
              <a:rPr lang="en-US" sz="800" b="1" dirty="0" smtClean="0">
                <a:latin typeface="Arial" charset="0"/>
                <a:cs typeface="Times New Roman" charset="0"/>
              </a:rPr>
              <a:t>1,962 </a:t>
            </a:r>
            <a:r>
              <a:rPr lang="en-US" sz="800" b="1" dirty="0" smtClean="0">
                <a:latin typeface="Arial" charset="0"/>
                <a:cs typeface="Times New Roman" charset="0"/>
              </a:rPr>
              <a:t>t</a:t>
            </a:r>
            <a:endParaRPr lang="en-US" sz="800" b="1" dirty="0">
              <a:latin typeface="Arial" charset="0"/>
              <a:cs typeface="Times New Roman" charset="0"/>
            </a:endParaRPr>
          </a:p>
          <a:p>
            <a:pPr defTabSz="119046" eaLnBrk="0" fontAlgn="base" hangingPunct="0">
              <a:spcBef>
                <a:spcPct val="0"/>
              </a:spcBef>
              <a:spcAft>
                <a:spcPct val="0"/>
              </a:spcAft>
              <a:defRPr/>
            </a:pPr>
            <a:r>
              <a:rPr lang="en-US" sz="800" b="1" dirty="0">
                <a:latin typeface="Arial" charset="0"/>
                <a:cs typeface="Times New Roman" charset="0"/>
              </a:rPr>
              <a:t>SWBS 300			      </a:t>
            </a:r>
            <a:r>
              <a:rPr lang="en-US" sz="800" b="1" dirty="0" smtClean="0">
                <a:latin typeface="Arial" charset="0"/>
                <a:cs typeface="Times New Roman" charset="0"/>
              </a:rPr>
              <a:t>			 	 </a:t>
            </a:r>
            <a:r>
              <a:rPr lang="en-US" sz="800" b="1" dirty="0" smtClean="0">
                <a:latin typeface="Arial" charset="0"/>
                <a:cs typeface="Times New Roman" charset="0"/>
              </a:rPr>
              <a:t>512 </a:t>
            </a:r>
            <a:r>
              <a:rPr lang="en-US" sz="800" b="1" dirty="0" smtClean="0">
                <a:latin typeface="Arial" charset="0"/>
                <a:cs typeface="Times New Roman" charset="0"/>
              </a:rPr>
              <a:t>t</a:t>
            </a:r>
            <a:endParaRPr lang="en-US" sz="800" b="1" dirty="0">
              <a:latin typeface="Arial" charset="0"/>
              <a:cs typeface="Times New Roman" charset="0"/>
            </a:endParaRPr>
          </a:p>
          <a:p>
            <a:pPr defTabSz="119046" eaLnBrk="0" fontAlgn="base" hangingPunct="0">
              <a:spcBef>
                <a:spcPct val="0"/>
              </a:spcBef>
              <a:spcAft>
                <a:spcPct val="0"/>
              </a:spcAft>
              <a:defRPr/>
            </a:pPr>
            <a:r>
              <a:rPr lang="en-US" sz="800" b="1" dirty="0">
                <a:latin typeface="Arial" charset="0"/>
                <a:cs typeface="Times New Roman" charset="0"/>
              </a:rPr>
              <a:t>SWBS 400			    </a:t>
            </a:r>
            <a:r>
              <a:rPr lang="en-US" sz="800" b="1" dirty="0" smtClean="0">
                <a:latin typeface="Arial" charset="0"/>
                <a:cs typeface="Times New Roman" charset="0"/>
              </a:rPr>
              <a:t>		 		     </a:t>
            </a:r>
            <a:r>
              <a:rPr lang="en-US" sz="800" b="1" dirty="0" smtClean="0">
                <a:latin typeface="Arial" charset="0"/>
                <a:cs typeface="Times New Roman" charset="0"/>
              </a:rPr>
              <a:t>524 </a:t>
            </a:r>
            <a:r>
              <a:rPr lang="en-US" sz="800" b="1" dirty="0" smtClean="0">
                <a:latin typeface="Arial" charset="0"/>
                <a:cs typeface="Times New Roman" charset="0"/>
              </a:rPr>
              <a:t>t</a:t>
            </a:r>
            <a:endParaRPr lang="en-US" sz="800" b="1" dirty="0">
              <a:latin typeface="Arial" charset="0"/>
              <a:cs typeface="Times New Roman" charset="0"/>
            </a:endParaRPr>
          </a:p>
          <a:p>
            <a:pPr defTabSz="119046" eaLnBrk="0" fontAlgn="base" hangingPunct="0">
              <a:spcBef>
                <a:spcPct val="0"/>
              </a:spcBef>
              <a:spcAft>
                <a:spcPct val="0"/>
              </a:spcAft>
              <a:defRPr/>
            </a:pPr>
            <a:r>
              <a:rPr lang="en-US" sz="800" b="1" dirty="0">
                <a:latin typeface="Arial" charset="0"/>
                <a:cs typeface="Times New Roman" charset="0"/>
              </a:rPr>
              <a:t>SWBS 500			  </a:t>
            </a:r>
            <a:r>
              <a:rPr lang="en-US" sz="800" b="1" dirty="0" smtClean="0">
                <a:latin typeface="Arial" charset="0"/>
                <a:cs typeface="Times New Roman" charset="0"/>
              </a:rPr>
              <a:t>				  </a:t>
            </a:r>
            <a:r>
              <a:rPr lang="en-US" sz="800" b="1" dirty="0" smtClean="0">
                <a:latin typeface="Arial" charset="0"/>
                <a:cs typeface="Times New Roman" charset="0"/>
              </a:rPr>
              <a:t>1,305 </a:t>
            </a:r>
            <a:r>
              <a:rPr lang="en-US" sz="800" b="1" dirty="0" smtClean="0">
                <a:latin typeface="Arial" charset="0"/>
                <a:cs typeface="Times New Roman" charset="0"/>
              </a:rPr>
              <a:t>t</a:t>
            </a:r>
            <a:endParaRPr lang="en-US" sz="800" b="1" dirty="0">
              <a:latin typeface="Arial" charset="0"/>
              <a:cs typeface="Times New Roman" charset="0"/>
            </a:endParaRPr>
          </a:p>
          <a:p>
            <a:pPr defTabSz="119046" eaLnBrk="0" fontAlgn="base" hangingPunct="0">
              <a:spcBef>
                <a:spcPct val="0"/>
              </a:spcBef>
              <a:spcAft>
                <a:spcPct val="0"/>
              </a:spcAft>
              <a:defRPr/>
            </a:pPr>
            <a:r>
              <a:rPr lang="en-US" sz="800" b="1" dirty="0">
                <a:latin typeface="Arial" charset="0"/>
                <a:cs typeface="Times New Roman" charset="0"/>
              </a:rPr>
              <a:t>SWBS 600			     </a:t>
            </a:r>
            <a:r>
              <a:rPr lang="en-US" sz="800" b="1" dirty="0" smtClean="0">
                <a:latin typeface="Arial" charset="0"/>
                <a:cs typeface="Times New Roman" charset="0"/>
              </a:rPr>
              <a:t>				 </a:t>
            </a:r>
            <a:r>
              <a:rPr lang="en-US" sz="800" b="1" dirty="0" smtClean="0">
                <a:latin typeface="Arial" charset="0"/>
                <a:cs typeface="Times New Roman" charset="0"/>
              </a:rPr>
              <a:t>744 </a:t>
            </a:r>
            <a:r>
              <a:rPr lang="en-US" sz="800" b="1" dirty="0" smtClean="0">
                <a:latin typeface="Arial" charset="0"/>
                <a:cs typeface="Times New Roman" charset="0"/>
              </a:rPr>
              <a:t>t</a:t>
            </a:r>
            <a:endParaRPr lang="en-US" sz="800" b="1" dirty="0">
              <a:latin typeface="Arial" charset="0"/>
              <a:cs typeface="Times New Roman" charset="0"/>
            </a:endParaRPr>
          </a:p>
          <a:p>
            <a:pPr defTabSz="119046" eaLnBrk="0" fontAlgn="base" hangingPunct="0">
              <a:spcBef>
                <a:spcPct val="0"/>
              </a:spcBef>
              <a:spcAft>
                <a:spcPct val="0"/>
              </a:spcAft>
              <a:defRPr/>
            </a:pPr>
            <a:r>
              <a:rPr lang="en-US" sz="800" b="1" dirty="0">
                <a:latin typeface="Arial" charset="0"/>
                <a:cs typeface="Times New Roman" charset="0"/>
              </a:rPr>
              <a:t>SWBS 700			      </a:t>
            </a:r>
            <a:r>
              <a:rPr lang="en-US" sz="800" b="1" dirty="0" smtClean="0">
                <a:latin typeface="Arial" charset="0"/>
                <a:cs typeface="Times New Roman" charset="0"/>
              </a:rPr>
              <a:t>			 	 288 t</a:t>
            </a:r>
            <a:endParaRPr lang="en-US" sz="800" b="1" dirty="0">
              <a:latin typeface="Arial" charset="0"/>
              <a:cs typeface="Times New Roman" charset="0"/>
            </a:endParaRPr>
          </a:p>
          <a:p>
            <a:pPr defTabSz="119046" eaLnBrk="0" fontAlgn="base" hangingPunct="0">
              <a:spcBef>
                <a:spcPct val="0"/>
              </a:spcBef>
              <a:spcAft>
                <a:spcPct val="0"/>
              </a:spcAft>
              <a:defRPr/>
            </a:pPr>
            <a:r>
              <a:rPr lang="en-US" sz="800" b="1" dirty="0" smtClean="0">
                <a:latin typeface="Arial" charset="0"/>
                <a:cs typeface="Times New Roman" charset="0"/>
              </a:rPr>
              <a:t>Lightship  			  		         </a:t>
            </a:r>
            <a:r>
              <a:rPr lang="en-US" sz="800" b="1" dirty="0" smtClean="0">
                <a:latin typeface="Arial" charset="0"/>
                <a:cs typeface="Times New Roman" charset="0"/>
              </a:rPr>
              <a:t>10,591 </a:t>
            </a:r>
            <a:r>
              <a:rPr lang="en-US" sz="800" b="1" dirty="0" smtClean="0">
                <a:latin typeface="Arial" charset="0"/>
                <a:cs typeface="Times New Roman" charset="0"/>
              </a:rPr>
              <a:t>t </a:t>
            </a:r>
          </a:p>
          <a:p>
            <a:pPr defTabSz="119046" eaLnBrk="0" fontAlgn="base" hangingPunct="0">
              <a:spcBef>
                <a:spcPct val="0"/>
              </a:spcBef>
              <a:spcAft>
                <a:spcPct val="0"/>
              </a:spcAft>
              <a:defRPr/>
            </a:pPr>
            <a:r>
              <a:rPr lang="en-US" sz="800" b="1" u="sng" dirty="0" smtClean="0">
                <a:latin typeface="Arial" charset="0"/>
                <a:cs typeface="Times New Roman" charset="0"/>
              </a:rPr>
              <a:t>Design </a:t>
            </a:r>
            <a:r>
              <a:rPr lang="en-US" sz="800" b="1" u="sng" dirty="0">
                <a:latin typeface="Arial" charset="0"/>
                <a:cs typeface="Times New Roman" charset="0"/>
              </a:rPr>
              <a:t>Margins			</a:t>
            </a:r>
            <a:r>
              <a:rPr lang="en-US" sz="800" b="1" u="sng" dirty="0" smtClean="0">
                <a:latin typeface="Arial" charset="0"/>
                <a:cs typeface="Times New Roman" charset="0"/>
              </a:rPr>
              <a:t>           </a:t>
            </a:r>
            <a:r>
              <a:rPr lang="en-US" sz="800" b="1" u="sng" dirty="0" smtClean="0">
                <a:latin typeface="Arial" charset="0"/>
                <a:cs typeface="Times New Roman" charset="0"/>
              </a:rPr>
              <a:t>1,059 </a:t>
            </a:r>
            <a:r>
              <a:rPr lang="en-US" sz="800" b="1" u="sng" dirty="0" smtClean="0">
                <a:latin typeface="Arial" charset="0"/>
                <a:cs typeface="Times New Roman" charset="0"/>
              </a:rPr>
              <a:t>t</a:t>
            </a:r>
            <a:endParaRPr lang="en-US" sz="800" b="1" u="sng" dirty="0">
              <a:latin typeface="Arial" charset="0"/>
              <a:cs typeface="Times New Roman" charset="0"/>
            </a:endParaRPr>
          </a:p>
          <a:p>
            <a:pPr defTabSz="119046" eaLnBrk="0" fontAlgn="base" hangingPunct="0">
              <a:spcBef>
                <a:spcPct val="0"/>
              </a:spcBef>
              <a:spcAft>
                <a:spcPct val="0"/>
              </a:spcAft>
              <a:defRPr/>
            </a:pPr>
            <a:r>
              <a:rPr lang="en-US" sz="800" b="1" dirty="0">
                <a:latin typeface="Arial" charset="0"/>
                <a:cs typeface="Times New Roman" charset="0"/>
              </a:rPr>
              <a:t>Lightship w/ Margin            </a:t>
            </a:r>
            <a:r>
              <a:rPr lang="en-US" sz="800" b="1" dirty="0" smtClean="0">
                <a:latin typeface="Arial" charset="0"/>
                <a:cs typeface="Times New Roman" charset="0"/>
              </a:rPr>
              <a:t> </a:t>
            </a:r>
            <a:r>
              <a:rPr lang="en-US" sz="800" b="1" dirty="0" smtClean="0">
                <a:latin typeface="Arial" charset="0"/>
                <a:cs typeface="Times New Roman" charset="0"/>
              </a:rPr>
              <a:t>11,650 </a:t>
            </a:r>
            <a:r>
              <a:rPr lang="en-US" sz="800" b="1" dirty="0">
                <a:latin typeface="Arial" charset="0"/>
                <a:cs typeface="Times New Roman" charset="0"/>
              </a:rPr>
              <a:t>t</a:t>
            </a:r>
          </a:p>
          <a:p>
            <a:pPr defTabSz="119046" eaLnBrk="0" fontAlgn="base" hangingPunct="0">
              <a:spcBef>
                <a:spcPct val="0"/>
              </a:spcBef>
              <a:spcAft>
                <a:spcPct val="0"/>
              </a:spcAft>
              <a:defRPr/>
            </a:pPr>
            <a:r>
              <a:rPr lang="en-US" sz="800" b="1" u="sng" dirty="0">
                <a:latin typeface="Arial" charset="0"/>
                <a:cs typeface="Times New Roman" charset="0"/>
              </a:rPr>
              <a:t>Loads			  	       			       </a:t>
            </a:r>
            <a:r>
              <a:rPr lang="en-US" sz="800" b="1" u="sng" dirty="0" smtClean="0">
                <a:latin typeface="Arial" charset="0"/>
                <a:cs typeface="Times New Roman" charset="0"/>
              </a:rPr>
              <a:t>1,770 </a:t>
            </a:r>
            <a:r>
              <a:rPr lang="en-US" sz="800" b="1" u="sng" dirty="0">
                <a:latin typeface="Arial" charset="0"/>
                <a:cs typeface="Times New Roman" charset="0"/>
              </a:rPr>
              <a:t>t</a:t>
            </a:r>
          </a:p>
          <a:p>
            <a:pPr defTabSz="119046" eaLnBrk="0" fontAlgn="base" hangingPunct="0">
              <a:spcBef>
                <a:spcPct val="0"/>
              </a:spcBef>
              <a:spcAft>
                <a:spcPct val="0"/>
              </a:spcAft>
              <a:defRPr/>
            </a:pPr>
            <a:r>
              <a:rPr lang="en-US" sz="800" b="1" dirty="0">
                <a:latin typeface="Arial" charset="0"/>
                <a:cs typeface="Times New Roman" charset="0"/>
              </a:rPr>
              <a:t>Full Load </a:t>
            </a:r>
            <a:r>
              <a:rPr lang="en-US" sz="800" b="1" dirty="0" smtClean="0">
                <a:latin typeface="Arial" charset="0"/>
                <a:cs typeface="Times New Roman" charset="0"/>
              </a:rPr>
              <a:t>(</a:t>
            </a:r>
            <a:r>
              <a:rPr lang="en-US" sz="800" b="1" dirty="0" smtClean="0">
                <a:latin typeface="Arial" charset="0"/>
                <a:cs typeface="Times New Roman" charset="0"/>
              </a:rPr>
              <a:t>8.30m </a:t>
            </a:r>
            <a:r>
              <a:rPr lang="en-US" sz="800" b="1" dirty="0" smtClean="0">
                <a:latin typeface="Arial" charset="0"/>
                <a:cs typeface="Times New Roman" charset="0"/>
              </a:rPr>
              <a:t>KG)           </a:t>
            </a:r>
            <a:r>
              <a:rPr lang="en-US" sz="800" b="1" dirty="0" smtClean="0">
                <a:latin typeface="Arial" charset="0"/>
                <a:cs typeface="Times New Roman" charset="0"/>
              </a:rPr>
              <a:t>13,421 </a:t>
            </a:r>
            <a:r>
              <a:rPr lang="en-US" sz="800" b="1" dirty="0" smtClean="0">
                <a:latin typeface="Arial" charset="0"/>
                <a:cs typeface="Times New Roman" charset="0"/>
              </a:rPr>
              <a:t>t</a:t>
            </a:r>
          </a:p>
          <a:p>
            <a:pPr defTabSz="119046" eaLnBrk="0" fontAlgn="base" hangingPunct="0">
              <a:spcBef>
                <a:spcPct val="0"/>
              </a:spcBef>
              <a:spcAft>
                <a:spcPct val="0"/>
              </a:spcAft>
              <a:defRPr/>
            </a:pPr>
            <a:r>
              <a:rPr lang="en-US" sz="800" b="1" dirty="0" smtClean="0">
                <a:latin typeface="Arial" charset="0"/>
                <a:cs typeface="Times New Roman" charset="0"/>
              </a:rPr>
              <a:t>EOSL (</a:t>
            </a:r>
            <a:r>
              <a:rPr lang="en-US" sz="800" b="1" dirty="0" smtClean="0">
                <a:latin typeface="Arial" charset="0"/>
                <a:cs typeface="Times New Roman" charset="0"/>
              </a:rPr>
              <a:t>8.60m </a:t>
            </a:r>
            <a:r>
              <a:rPr lang="en-US" sz="800" b="1" dirty="0" smtClean="0">
                <a:latin typeface="Arial" charset="0"/>
                <a:cs typeface="Times New Roman" charset="0"/>
              </a:rPr>
              <a:t>KG)                 </a:t>
            </a:r>
            <a:r>
              <a:rPr lang="en-US" sz="800" b="1" dirty="0" smtClean="0">
                <a:latin typeface="Arial" charset="0"/>
                <a:cs typeface="Times New Roman" charset="0"/>
              </a:rPr>
              <a:t>14,767 </a:t>
            </a:r>
            <a:r>
              <a:rPr lang="en-US" sz="800" b="1" dirty="0" smtClean="0">
                <a:latin typeface="Arial" charset="0"/>
                <a:cs typeface="Times New Roman" charset="0"/>
              </a:rPr>
              <a:t>t</a:t>
            </a:r>
            <a:endParaRPr lang="en-US" sz="900" b="1" dirty="0">
              <a:latin typeface="Arial" charset="0"/>
              <a:cs typeface="Times New Roman" charset="0"/>
            </a:endParaRPr>
          </a:p>
          <a:p>
            <a:pPr defTabSz="119046" eaLnBrk="0" fontAlgn="base" hangingPunct="0">
              <a:spcBef>
                <a:spcPct val="0"/>
              </a:spcBef>
              <a:spcAft>
                <a:spcPct val="0"/>
              </a:spcAft>
              <a:defRPr/>
            </a:pPr>
            <a:endParaRPr lang="en-US" sz="800" b="1" dirty="0">
              <a:latin typeface="Arial" charset="0"/>
              <a:cs typeface="Times New Roman" charset="0"/>
            </a:endParaRPr>
          </a:p>
        </p:txBody>
      </p:sp>
      <p:sp>
        <p:nvSpPr>
          <p:cNvPr id="16" name="Rectangle 6"/>
          <p:cNvSpPr>
            <a:spLocks noChangeArrowheads="1"/>
          </p:cNvSpPr>
          <p:nvPr/>
        </p:nvSpPr>
        <p:spPr bwMode="auto">
          <a:xfrm>
            <a:off x="722093" y="22541"/>
            <a:ext cx="7699817" cy="808877"/>
          </a:xfrm>
          <a:prstGeom prst="rect">
            <a:avLst/>
          </a:prstGeom>
          <a:noFill/>
          <a:ln w="12699">
            <a:noFill/>
            <a:miter lim="800000"/>
            <a:headEnd/>
            <a:tailEnd/>
          </a:ln>
        </p:spPr>
        <p:txBody>
          <a:bodyPr wrap="square" lIns="70775" tIns="34767" rIns="70775" bIns="34767">
            <a:spAutoFit/>
          </a:bodyPr>
          <a:lstStyle/>
          <a:p>
            <a:pPr algn="ctr" defTabSz="615919" eaLnBrk="0" fontAlgn="base" hangingPunct="0">
              <a:spcBef>
                <a:spcPct val="0"/>
              </a:spcBef>
              <a:spcAft>
                <a:spcPct val="0"/>
              </a:spcAft>
              <a:defRPr/>
            </a:pPr>
            <a:r>
              <a:rPr lang="en-US" sz="2800" b="1" dirty="0" smtClean="0">
                <a:latin typeface="Arial" pitchFamily="34" charset="0"/>
                <a:cs typeface="Arial" pitchFamily="34" charset="0"/>
              </a:rPr>
              <a:t>SHP0092 </a:t>
            </a:r>
            <a:endParaRPr lang="en-US" sz="2800" b="1" dirty="0" smtClean="0">
              <a:latin typeface="Arial" pitchFamily="34" charset="0"/>
              <a:cs typeface="Arial" pitchFamily="34" charset="0"/>
            </a:endParaRPr>
          </a:p>
          <a:p>
            <a:pPr algn="ctr" defTabSz="615919" eaLnBrk="0" fontAlgn="base" hangingPunct="0">
              <a:spcBef>
                <a:spcPct val="0"/>
              </a:spcBef>
              <a:spcAft>
                <a:spcPct val="0"/>
              </a:spcAft>
              <a:defRPr/>
            </a:pPr>
            <a:r>
              <a:rPr lang="en-US" sz="2000" b="1" dirty="0" smtClean="0">
                <a:latin typeface="Arial" pitchFamily="34" charset="0"/>
                <a:cs typeface="Arial" pitchFamily="34" charset="0"/>
              </a:rPr>
              <a:t>IPS Base Model (CEP Hull Extension Removed)</a:t>
            </a:r>
            <a:endParaRPr lang="en-US" sz="2800" b="1" dirty="0">
              <a:solidFill>
                <a:prstClr val="black"/>
              </a:solidFill>
              <a:latin typeface="Arial" pitchFamily="34" charset="0"/>
              <a:cs typeface="Arial" pitchFamily="34" charset="0"/>
            </a:endParaRPr>
          </a:p>
        </p:txBody>
      </p:sp>
      <p:sp>
        <p:nvSpPr>
          <p:cNvPr id="11" name="Rectangle 5"/>
          <p:cNvSpPr>
            <a:spLocks noChangeArrowheads="1"/>
          </p:cNvSpPr>
          <p:nvPr/>
        </p:nvSpPr>
        <p:spPr bwMode="auto">
          <a:xfrm>
            <a:off x="0" y="0"/>
            <a:ext cx="9144000" cy="6858000"/>
          </a:xfrm>
          <a:prstGeom prst="rect">
            <a:avLst/>
          </a:prstGeom>
          <a:noFill/>
          <a:ln w="25400">
            <a:noFill/>
            <a:miter lim="800000"/>
            <a:headEnd/>
            <a:tailEnd/>
          </a:ln>
        </p:spPr>
        <p:txBody>
          <a:bodyPr wrap="none" lIns="91432" tIns="45716" rIns="91432" bIns="45716" anchor="ctr"/>
          <a:lstStyle/>
          <a:p>
            <a:pPr fontAlgn="base">
              <a:spcBef>
                <a:spcPct val="0"/>
              </a:spcBef>
              <a:spcAft>
                <a:spcPct val="0"/>
              </a:spcAft>
            </a:pPr>
            <a:endParaRPr lang="en-US" sz="1000" b="1" i="1">
              <a:solidFill>
                <a:srgbClr val="000099"/>
              </a:solidFill>
              <a:latin typeface="Arial" charset="0"/>
              <a:cs typeface="Arial" pitchFamily="34" charset="0"/>
            </a:endParaRPr>
          </a:p>
        </p:txBody>
      </p:sp>
      <p:sp>
        <p:nvSpPr>
          <p:cNvPr id="12" name="Rectangle 5"/>
          <p:cNvSpPr>
            <a:spLocks noChangeArrowheads="1"/>
          </p:cNvSpPr>
          <p:nvPr/>
        </p:nvSpPr>
        <p:spPr bwMode="auto">
          <a:xfrm>
            <a:off x="152400" y="152400"/>
            <a:ext cx="9144000" cy="6858000"/>
          </a:xfrm>
          <a:prstGeom prst="rect">
            <a:avLst/>
          </a:prstGeom>
          <a:noFill/>
          <a:ln w="25400">
            <a:noFill/>
            <a:miter lim="800000"/>
            <a:headEnd/>
            <a:tailEnd/>
          </a:ln>
        </p:spPr>
        <p:txBody>
          <a:bodyPr wrap="none" lIns="91432" tIns="45716" rIns="91432" bIns="45716" anchor="ctr"/>
          <a:lstStyle/>
          <a:p>
            <a:pPr fontAlgn="base">
              <a:spcBef>
                <a:spcPct val="0"/>
              </a:spcBef>
              <a:spcAft>
                <a:spcPct val="0"/>
              </a:spcAft>
            </a:pPr>
            <a:endParaRPr lang="en-US" sz="1000" b="1" i="1">
              <a:solidFill>
                <a:srgbClr val="000099"/>
              </a:solidFill>
              <a:latin typeface="Arial" charset="0"/>
              <a:cs typeface="Arial" pitchFamily="34" charset="0"/>
            </a:endParaRPr>
          </a:p>
        </p:txBody>
      </p:sp>
      <p:sp>
        <p:nvSpPr>
          <p:cNvPr id="13" name="Rectangle 5"/>
          <p:cNvSpPr>
            <a:spLocks noChangeArrowheads="1"/>
          </p:cNvSpPr>
          <p:nvPr/>
        </p:nvSpPr>
        <p:spPr bwMode="auto">
          <a:xfrm>
            <a:off x="304800" y="304800"/>
            <a:ext cx="9144000" cy="6858000"/>
          </a:xfrm>
          <a:prstGeom prst="rect">
            <a:avLst/>
          </a:prstGeom>
          <a:noFill/>
          <a:ln w="25400">
            <a:noFill/>
            <a:miter lim="800000"/>
            <a:headEnd/>
            <a:tailEnd/>
          </a:ln>
        </p:spPr>
        <p:txBody>
          <a:bodyPr wrap="none" lIns="91432" tIns="45716" rIns="91432" bIns="45716" anchor="ctr"/>
          <a:lstStyle/>
          <a:p>
            <a:pPr fontAlgn="base">
              <a:spcBef>
                <a:spcPct val="0"/>
              </a:spcBef>
              <a:spcAft>
                <a:spcPct val="0"/>
              </a:spcAft>
            </a:pPr>
            <a:endParaRPr lang="en-US" sz="1000" b="1" i="1">
              <a:solidFill>
                <a:srgbClr val="000099"/>
              </a:solidFill>
              <a:latin typeface="Arial" charset="0"/>
              <a:cs typeface="Arial" pitchFamily="34" charset="0"/>
            </a:endParaRPr>
          </a:p>
        </p:txBody>
      </p:sp>
      <p:sp>
        <p:nvSpPr>
          <p:cNvPr id="18" name="TextBox 17"/>
          <p:cNvSpPr txBox="1"/>
          <p:nvPr/>
        </p:nvSpPr>
        <p:spPr>
          <a:xfrm>
            <a:off x="93503" y="5631623"/>
            <a:ext cx="2052769" cy="477054"/>
          </a:xfrm>
          <a:prstGeom prst="rect">
            <a:avLst/>
          </a:prstGeom>
          <a:noFill/>
        </p:spPr>
        <p:txBody>
          <a:bodyPr wrap="square" rtlCol="0">
            <a:spAutoFit/>
          </a:bodyPr>
          <a:lstStyle/>
          <a:p>
            <a:r>
              <a:rPr lang="en-US" sz="900" b="1" u="sng" dirty="0" smtClean="0">
                <a:latin typeface="Arial" panose="020B0604020202020204" pitchFamily="34" charset="0"/>
                <a:cs typeface="Arial" panose="020B0604020202020204" pitchFamily="34" charset="0"/>
              </a:rPr>
              <a:t>AFFORDABILITY:</a:t>
            </a:r>
            <a:endParaRPr lang="en-US" sz="900" b="1" u="sng" dirty="0">
              <a:latin typeface="Arial" panose="020B0604020202020204" pitchFamily="34" charset="0"/>
              <a:cs typeface="Arial" panose="020B0604020202020204" pitchFamily="34" charset="0"/>
            </a:endParaRPr>
          </a:p>
          <a:p>
            <a:pPr marL="54056" indent="-54056" defTabSz="119046" eaLnBrk="0" fontAlgn="base" hangingPunct="0">
              <a:spcBef>
                <a:spcPct val="0"/>
              </a:spcBef>
              <a:spcAft>
                <a:spcPct val="0"/>
              </a:spcAft>
              <a:buFontTx/>
              <a:buChar char="•"/>
              <a:defRPr/>
            </a:pPr>
            <a:r>
              <a:rPr lang="en-US" sz="800" b="1" dirty="0">
                <a:latin typeface="Arial" charset="0"/>
                <a:cs typeface="Times New Roman" charset="0"/>
              </a:rPr>
              <a:t>10th Ship TY$19     </a:t>
            </a:r>
            <a:r>
              <a:rPr lang="en-US" sz="800" b="1" dirty="0" smtClean="0">
                <a:latin typeface="Arial" charset="0"/>
                <a:cs typeface="Times New Roman" charset="0"/>
              </a:rPr>
              <a:t>                  </a:t>
            </a:r>
            <a:r>
              <a:rPr lang="en-US" sz="800" b="1" dirty="0" smtClean="0">
                <a:solidFill>
                  <a:srgbClr val="FF0000"/>
                </a:solidFill>
                <a:latin typeface="Arial" charset="0"/>
                <a:cs typeface="Times New Roman" charset="0"/>
              </a:rPr>
              <a:t>$X.XXB</a:t>
            </a:r>
            <a:endParaRPr lang="en-US" sz="800" b="1" dirty="0">
              <a:solidFill>
                <a:srgbClr val="FF0000"/>
              </a:solidFill>
              <a:latin typeface="Arial" charset="0"/>
              <a:cs typeface="Times New Roman" charset="0"/>
            </a:endParaRPr>
          </a:p>
          <a:p>
            <a:pPr marL="54056" indent="-54056" defTabSz="119046" eaLnBrk="0" fontAlgn="base" hangingPunct="0">
              <a:spcBef>
                <a:spcPct val="0"/>
              </a:spcBef>
              <a:spcAft>
                <a:spcPct val="0"/>
              </a:spcAft>
              <a:buFontTx/>
              <a:buChar char="•"/>
              <a:defRPr/>
            </a:pPr>
            <a:r>
              <a:rPr lang="en-US" sz="800" b="1" dirty="0">
                <a:latin typeface="Arial" charset="0"/>
                <a:cs typeface="Times New Roman" charset="0"/>
              </a:rPr>
              <a:t>1</a:t>
            </a:r>
            <a:r>
              <a:rPr lang="en-US" sz="800" b="1" baseline="30000" dirty="0">
                <a:latin typeface="Arial" charset="0"/>
                <a:cs typeface="Times New Roman" charset="0"/>
              </a:rPr>
              <a:t>st</a:t>
            </a:r>
            <a:r>
              <a:rPr lang="en-US" sz="800" b="1" dirty="0">
                <a:latin typeface="Arial" charset="0"/>
                <a:cs typeface="Times New Roman" charset="0"/>
              </a:rPr>
              <a:t> Ship TY$19                    </a:t>
            </a:r>
            <a:r>
              <a:rPr lang="en-US" sz="800" b="1" dirty="0" smtClean="0">
                <a:latin typeface="Arial" charset="0"/>
                <a:cs typeface="Times New Roman" charset="0"/>
              </a:rPr>
              <a:t>      </a:t>
            </a:r>
            <a:r>
              <a:rPr lang="en-US" sz="800" b="1" dirty="0" smtClean="0">
                <a:solidFill>
                  <a:srgbClr val="FF0000"/>
                </a:solidFill>
                <a:latin typeface="Arial" charset="0"/>
                <a:cs typeface="Times New Roman" charset="0"/>
              </a:rPr>
              <a:t>$X.XXB</a:t>
            </a:r>
            <a:endParaRPr lang="en-US" sz="800" b="1" dirty="0">
              <a:solidFill>
                <a:srgbClr val="FF0000"/>
              </a:solidFill>
              <a:latin typeface="Arial" charset="0"/>
              <a:cs typeface="Times New Roman" charset="0"/>
            </a:endParaRPr>
          </a:p>
        </p:txBody>
      </p:sp>
      <p:sp>
        <p:nvSpPr>
          <p:cNvPr id="19" name="Rectangle 19"/>
          <p:cNvSpPr>
            <a:spLocks noChangeArrowheads="1"/>
          </p:cNvSpPr>
          <p:nvPr/>
        </p:nvSpPr>
        <p:spPr bwMode="auto">
          <a:xfrm>
            <a:off x="7023112" y="2971554"/>
            <a:ext cx="1879568" cy="962759"/>
          </a:xfrm>
          <a:prstGeom prst="rect">
            <a:avLst/>
          </a:prstGeom>
          <a:noFill/>
          <a:ln w="12699">
            <a:noFill/>
            <a:miter lim="800000"/>
            <a:headEnd/>
            <a:tailEnd/>
          </a:ln>
        </p:spPr>
        <p:txBody>
          <a:bodyPr wrap="square" lIns="70768" tIns="34764" rIns="70768" bIns="34764">
            <a:spAutoFit/>
          </a:bodyPr>
          <a:lstStyle/>
          <a:p>
            <a:pPr defTabSz="119046" eaLnBrk="0" fontAlgn="base" hangingPunct="0">
              <a:spcBef>
                <a:spcPct val="0"/>
              </a:spcBef>
              <a:spcAft>
                <a:spcPct val="0"/>
              </a:spcAft>
              <a:defRPr/>
            </a:pPr>
            <a:r>
              <a:rPr lang="en-US" sz="900" b="1" u="sng" dirty="0" smtClean="0">
                <a:latin typeface="Arial" charset="0"/>
                <a:cs typeface="Times New Roman" charset="0"/>
              </a:rPr>
              <a:t>SLA (SWAP-C + Backfit Reservations Space Only)</a:t>
            </a:r>
            <a:r>
              <a:rPr lang="en-US" sz="800" b="1" dirty="0" smtClean="0">
                <a:latin typeface="Arial" charset="0"/>
                <a:cs typeface="Times New Roman" charset="0"/>
              </a:rPr>
              <a:t>                        </a:t>
            </a:r>
            <a:endParaRPr lang="en-US" sz="800" b="1" dirty="0">
              <a:latin typeface="Arial" charset="0"/>
              <a:cs typeface="Times New Roman" charset="0"/>
            </a:endParaRPr>
          </a:p>
          <a:p>
            <a:pPr defTabSz="119046" eaLnBrk="0" fontAlgn="base" hangingPunct="0">
              <a:spcBef>
                <a:spcPct val="0"/>
              </a:spcBef>
              <a:spcAft>
                <a:spcPct val="0"/>
              </a:spcAft>
              <a:defRPr/>
            </a:pPr>
            <a:r>
              <a:rPr lang="en-US" sz="800" b="1" dirty="0">
                <a:latin typeface="Arial" charset="0"/>
                <a:cs typeface="Times New Roman" charset="0"/>
              </a:rPr>
              <a:t>Area, Unassigned             </a:t>
            </a:r>
            <a:r>
              <a:rPr lang="en-US" sz="800" b="1" dirty="0" smtClean="0">
                <a:latin typeface="Arial" charset="0"/>
                <a:cs typeface="Times New Roman" charset="0"/>
              </a:rPr>
              <a:t>         </a:t>
            </a:r>
            <a:r>
              <a:rPr lang="en-US" sz="800" b="1" dirty="0" smtClean="0">
                <a:latin typeface="Arial" charset="0"/>
                <a:cs typeface="Times New Roman" charset="0"/>
              </a:rPr>
              <a:t>1.2% </a:t>
            </a:r>
            <a:endParaRPr lang="en-US" sz="800" b="1" dirty="0">
              <a:latin typeface="Arial" charset="0"/>
              <a:cs typeface="Times New Roman" charset="0"/>
            </a:endParaRPr>
          </a:p>
          <a:p>
            <a:pPr defTabSz="119046" eaLnBrk="0" fontAlgn="base" hangingPunct="0">
              <a:spcBef>
                <a:spcPct val="0"/>
              </a:spcBef>
              <a:spcAft>
                <a:spcPct val="0"/>
              </a:spcAft>
              <a:defRPr/>
            </a:pPr>
            <a:r>
              <a:rPr lang="en-US" sz="800" b="1" dirty="0">
                <a:latin typeface="Arial" charset="0"/>
                <a:cs typeface="Times New Roman" charset="0"/>
              </a:rPr>
              <a:t>Weight                       	</a:t>
            </a:r>
            <a:r>
              <a:rPr lang="en-US" sz="800" b="1" dirty="0" smtClean="0">
                <a:latin typeface="Arial" charset="0"/>
                <a:cs typeface="Times New Roman" charset="0"/>
              </a:rPr>
              <a:t>		       10%</a:t>
            </a:r>
          </a:p>
          <a:p>
            <a:pPr defTabSz="119046" eaLnBrk="0" fontAlgn="base" hangingPunct="0">
              <a:spcBef>
                <a:spcPct val="0"/>
              </a:spcBef>
              <a:spcAft>
                <a:spcPct val="0"/>
              </a:spcAft>
              <a:defRPr/>
            </a:pPr>
            <a:r>
              <a:rPr lang="en-US" sz="800" b="1" dirty="0" smtClean="0">
                <a:latin typeface="Arial" charset="0"/>
                <a:cs typeface="Times New Roman" charset="0"/>
              </a:rPr>
              <a:t>KG                                            0.30m</a:t>
            </a:r>
          </a:p>
          <a:p>
            <a:pPr defTabSz="119046" eaLnBrk="0" fontAlgn="base" hangingPunct="0">
              <a:spcBef>
                <a:spcPct val="0"/>
              </a:spcBef>
              <a:spcAft>
                <a:spcPct val="0"/>
              </a:spcAft>
              <a:defRPr/>
            </a:pPr>
            <a:r>
              <a:rPr lang="en-US" sz="800" b="1" dirty="0" smtClean="0">
                <a:latin typeface="Arial" charset="0"/>
                <a:cs typeface="Times New Roman" charset="0"/>
              </a:rPr>
              <a:t>Cooling</a:t>
            </a:r>
            <a:r>
              <a:rPr lang="en-US" sz="800" b="1" dirty="0">
                <a:latin typeface="Arial" charset="0"/>
                <a:cs typeface="Times New Roman" charset="0"/>
              </a:rPr>
              <a:t>									   20</a:t>
            </a:r>
            <a:r>
              <a:rPr lang="en-US" sz="800" b="1" dirty="0" smtClean="0">
                <a:latin typeface="Arial" charset="0"/>
                <a:cs typeface="Times New Roman" charset="0"/>
              </a:rPr>
              <a:t>%</a:t>
            </a:r>
          </a:p>
          <a:p>
            <a:pPr defTabSz="119046" eaLnBrk="0" fontAlgn="base" hangingPunct="0">
              <a:spcBef>
                <a:spcPct val="0"/>
              </a:spcBef>
              <a:spcAft>
                <a:spcPct val="0"/>
              </a:spcAft>
              <a:defRPr/>
            </a:pPr>
            <a:r>
              <a:rPr lang="en-US" sz="800" b="1" dirty="0" smtClean="0">
                <a:latin typeface="Arial" charset="0"/>
                <a:cs typeface="Times New Roman" charset="0"/>
              </a:rPr>
              <a:t>Service Life							35 years</a:t>
            </a:r>
            <a:endParaRPr lang="en-US" sz="800" b="1" dirty="0">
              <a:latin typeface="Arial" charset="0"/>
              <a:cs typeface="Times New Roman" charset="0"/>
            </a:endParaRPr>
          </a:p>
        </p:txBody>
      </p:sp>
      <p:sp>
        <p:nvSpPr>
          <p:cNvPr id="22" name="Rectangle 3"/>
          <p:cNvSpPr>
            <a:spLocks noChangeArrowheads="1"/>
          </p:cNvSpPr>
          <p:nvPr/>
        </p:nvSpPr>
        <p:spPr bwMode="auto">
          <a:xfrm>
            <a:off x="7042586" y="5203670"/>
            <a:ext cx="2256805" cy="1012003"/>
          </a:xfrm>
          <a:prstGeom prst="rect">
            <a:avLst/>
          </a:prstGeom>
          <a:noFill/>
          <a:ln w="12699">
            <a:noFill/>
            <a:miter lim="800000"/>
            <a:headEnd/>
            <a:tailEnd/>
          </a:ln>
        </p:spPr>
        <p:txBody>
          <a:bodyPr wrap="square" lIns="70768" tIns="34764" rIns="70768" bIns="34764">
            <a:spAutoFit/>
          </a:bodyPr>
          <a:lstStyle/>
          <a:p>
            <a:pPr defTabSz="119046" eaLnBrk="0" fontAlgn="base" hangingPunct="0">
              <a:spcBef>
                <a:spcPct val="0"/>
              </a:spcBef>
              <a:spcAft>
                <a:spcPct val="0"/>
              </a:spcAft>
              <a:defRPr/>
            </a:pPr>
            <a:r>
              <a:rPr lang="en-US" sz="900" b="1" u="sng" dirty="0" smtClean="0">
                <a:solidFill>
                  <a:prstClr val="black"/>
                </a:solidFill>
                <a:latin typeface="Arial" charset="0"/>
                <a:cs typeface="Times New Roman" charset="0"/>
              </a:rPr>
              <a:t>AVIATION </a:t>
            </a:r>
            <a:r>
              <a:rPr lang="en-US" sz="900" b="1" u="sng" dirty="0">
                <a:solidFill>
                  <a:prstClr val="black"/>
                </a:solidFill>
                <a:latin typeface="Arial" charset="0"/>
                <a:cs typeface="Times New Roman" charset="0"/>
              </a:rPr>
              <a:t>FACILITIES</a:t>
            </a:r>
            <a:endParaRPr lang="en-US" sz="900" b="1" dirty="0">
              <a:solidFill>
                <a:prstClr val="black"/>
              </a:solidFill>
              <a:latin typeface="Arial" charset="0"/>
              <a:cs typeface="Times New Roman" charset="0"/>
            </a:endParaRPr>
          </a:p>
          <a:p>
            <a:pPr marL="54056" indent="-54056" defTabSz="119046" eaLnBrk="0" fontAlgn="base" hangingPunct="0">
              <a:lnSpc>
                <a:spcPct val="90000"/>
              </a:lnSpc>
              <a:spcBef>
                <a:spcPct val="0"/>
              </a:spcBef>
              <a:spcAft>
                <a:spcPct val="0"/>
              </a:spcAft>
              <a:buFontTx/>
              <a:buChar char="•"/>
              <a:defRPr/>
            </a:pPr>
            <a:r>
              <a:rPr lang="en-US" sz="800" b="1" dirty="0">
                <a:solidFill>
                  <a:prstClr val="black"/>
                </a:solidFill>
                <a:latin typeface="Arial" charset="0"/>
                <a:cs typeface="Times New Roman" charset="0"/>
              </a:rPr>
              <a:t> Aircraft/hangar:				2x MH-60R </a:t>
            </a:r>
          </a:p>
          <a:p>
            <a:pPr defTabSz="119046" eaLnBrk="0" fontAlgn="base" hangingPunct="0">
              <a:lnSpc>
                <a:spcPct val="90000"/>
              </a:lnSpc>
              <a:spcBef>
                <a:spcPct val="0"/>
              </a:spcBef>
              <a:spcAft>
                <a:spcPct val="0"/>
              </a:spcAft>
              <a:defRPr/>
            </a:pPr>
            <a:r>
              <a:rPr lang="en-US" sz="800" b="1" dirty="0">
                <a:solidFill>
                  <a:prstClr val="black"/>
                </a:solidFill>
                <a:latin typeface="Arial" charset="0"/>
                <a:cs typeface="Times New Roman" charset="0"/>
              </a:rPr>
              <a:t>             Or 1x MH-60R + 2x UAV/MALE</a:t>
            </a:r>
          </a:p>
          <a:p>
            <a:pPr marL="54056" indent="-54056" defTabSz="119046" eaLnBrk="0" fontAlgn="base" hangingPunct="0">
              <a:lnSpc>
                <a:spcPct val="90000"/>
              </a:lnSpc>
              <a:spcBef>
                <a:spcPct val="0"/>
              </a:spcBef>
              <a:spcAft>
                <a:spcPct val="0"/>
              </a:spcAft>
              <a:buFontTx/>
              <a:buChar char="•"/>
              <a:defRPr/>
            </a:pPr>
            <a:r>
              <a:rPr lang="en-US" sz="800" b="1" dirty="0">
                <a:solidFill>
                  <a:prstClr val="black"/>
                </a:solidFill>
                <a:latin typeface="Arial" charset="0"/>
                <a:cs typeface="Times New Roman" charset="0"/>
              </a:rPr>
              <a:t> Landing Spots:			   1x with ASIST</a:t>
            </a:r>
          </a:p>
          <a:p>
            <a:pPr marL="54056" indent="-54056" defTabSz="119046" eaLnBrk="0" fontAlgn="base" hangingPunct="0">
              <a:lnSpc>
                <a:spcPct val="90000"/>
              </a:lnSpc>
              <a:spcBef>
                <a:spcPct val="0"/>
              </a:spcBef>
              <a:spcAft>
                <a:spcPct val="0"/>
              </a:spcAft>
              <a:buFontTx/>
              <a:buChar char="•"/>
              <a:defRPr/>
            </a:pPr>
            <a:endParaRPr lang="en-US" sz="800" b="1" dirty="0">
              <a:solidFill>
                <a:srgbClr val="FF0000"/>
              </a:solidFill>
              <a:latin typeface="Arial" charset="0"/>
              <a:cs typeface="Times New Roman" charset="0"/>
            </a:endParaRPr>
          </a:p>
          <a:p>
            <a:pPr defTabSz="119046" eaLnBrk="0" fontAlgn="base" hangingPunct="0">
              <a:spcBef>
                <a:spcPct val="0"/>
              </a:spcBef>
              <a:spcAft>
                <a:spcPct val="0"/>
              </a:spcAft>
              <a:defRPr/>
            </a:pPr>
            <a:r>
              <a:rPr lang="en-US" sz="900" b="1" u="sng" dirty="0">
                <a:solidFill>
                  <a:prstClr val="black"/>
                </a:solidFill>
                <a:latin typeface="Arial" charset="0"/>
                <a:cs typeface="Times New Roman" charset="0"/>
              </a:rPr>
              <a:t>BOATS</a:t>
            </a:r>
            <a:r>
              <a:rPr lang="en-US" sz="900" b="1" dirty="0">
                <a:solidFill>
                  <a:prstClr val="black"/>
                </a:solidFill>
                <a:latin typeface="Arial" charset="0"/>
                <a:cs typeface="Times New Roman" charset="0"/>
              </a:rPr>
              <a:t>					</a:t>
            </a:r>
          </a:p>
          <a:p>
            <a:pPr marL="54056" indent="-54056" defTabSz="119046" eaLnBrk="0" fontAlgn="base" hangingPunct="0">
              <a:lnSpc>
                <a:spcPct val="90000"/>
              </a:lnSpc>
              <a:spcBef>
                <a:spcPct val="0"/>
              </a:spcBef>
              <a:spcAft>
                <a:spcPct val="0"/>
              </a:spcAft>
              <a:buFontTx/>
              <a:buChar char="•"/>
              <a:defRPr/>
            </a:pPr>
            <a:r>
              <a:rPr lang="en-US" sz="800" b="1" dirty="0">
                <a:solidFill>
                  <a:prstClr val="black"/>
                </a:solidFill>
                <a:latin typeface="Arial" charset="0"/>
                <a:cs typeface="Times New Roman" charset="0"/>
              </a:rPr>
              <a:t> Side Launch </a:t>
            </a:r>
            <a:r>
              <a:rPr lang="en-US" sz="800" b="1" dirty="0" smtClean="0">
                <a:solidFill>
                  <a:prstClr val="black"/>
                </a:solidFill>
                <a:latin typeface="Arial" charset="0"/>
                <a:cs typeface="Times New Roman" charset="0"/>
              </a:rPr>
              <a:t>BHS-0055</a:t>
            </a:r>
            <a:endParaRPr lang="en-US" sz="800" b="1" dirty="0">
              <a:solidFill>
                <a:prstClr val="black"/>
              </a:solidFill>
              <a:latin typeface="Arial" charset="0"/>
              <a:cs typeface="Times New Roman" charset="0"/>
            </a:endParaRPr>
          </a:p>
          <a:p>
            <a:pPr marL="54056" indent="-54056" defTabSz="119046" eaLnBrk="0" fontAlgn="base" hangingPunct="0">
              <a:lnSpc>
                <a:spcPct val="90000"/>
              </a:lnSpc>
              <a:spcBef>
                <a:spcPct val="0"/>
              </a:spcBef>
              <a:spcAft>
                <a:spcPct val="0"/>
              </a:spcAft>
              <a:buFontTx/>
              <a:buChar char="•"/>
              <a:defRPr/>
            </a:pPr>
            <a:r>
              <a:rPr lang="en-US" sz="800" b="1" dirty="0">
                <a:solidFill>
                  <a:prstClr val="black"/>
                </a:solidFill>
                <a:latin typeface="Arial" charset="0"/>
                <a:cs typeface="Times New Roman" charset="0"/>
              </a:rPr>
              <a:t> </a:t>
            </a:r>
            <a:r>
              <a:rPr lang="en-US" sz="800" b="1" dirty="0" smtClean="0">
                <a:solidFill>
                  <a:prstClr val="black"/>
                </a:solidFill>
                <a:latin typeface="Arial" charset="0"/>
                <a:cs typeface="Times New Roman" charset="0"/>
              </a:rPr>
              <a:t>2x </a:t>
            </a:r>
            <a:r>
              <a:rPr lang="en-US" sz="800" b="1" dirty="0">
                <a:solidFill>
                  <a:prstClr val="black"/>
                </a:solidFill>
                <a:latin typeface="Arial" charset="0"/>
                <a:cs typeface="Times New Roman" charset="0"/>
              </a:rPr>
              <a:t>7m RHIB </a:t>
            </a:r>
          </a:p>
        </p:txBody>
      </p:sp>
      <p:sp>
        <p:nvSpPr>
          <p:cNvPr id="2" name="TextBox 1"/>
          <p:cNvSpPr txBox="1"/>
          <p:nvPr/>
        </p:nvSpPr>
        <p:spPr>
          <a:xfrm>
            <a:off x="149409" y="6385155"/>
            <a:ext cx="1297006" cy="215444"/>
          </a:xfrm>
          <a:prstGeom prst="rect">
            <a:avLst/>
          </a:prstGeom>
          <a:noFill/>
          <a:ln>
            <a:solidFill>
              <a:schemeClr val="tx1"/>
            </a:solidFill>
          </a:ln>
        </p:spPr>
        <p:txBody>
          <a:bodyPr wrap="square" rtlCol="0">
            <a:spAutoFit/>
          </a:bodyPr>
          <a:lstStyle/>
          <a:p>
            <a:pPr algn="ctr"/>
            <a:r>
              <a:rPr lang="en-US" sz="800" b="1" dirty="0" smtClean="0">
                <a:latin typeface="Arial" panose="020B0604020202020204" pitchFamily="34" charset="0"/>
                <a:cs typeface="Arial" panose="020B0604020202020204" pitchFamily="34" charset="0"/>
              </a:rPr>
              <a:t>Key: </a:t>
            </a:r>
            <a:r>
              <a:rPr lang="en-US" sz="800" b="1" i="1" dirty="0" smtClean="0">
                <a:latin typeface="Arial" panose="020B0604020202020204" pitchFamily="34" charset="0"/>
                <a:cs typeface="Arial" panose="020B0604020202020204" pitchFamily="34" charset="0"/>
              </a:rPr>
              <a:t>Critical Systems</a:t>
            </a:r>
            <a:endParaRPr lang="en-US" sz="800" b="1" i="1" dirty="0">
              <a:latin typeface="Arial" panose="020B0604020202020204" pitchFamily="34" charset="0"/>
              <a:cs typeface="Arial" panose="020B0604020202020204" pitchFamily="34" charset="0"/>
            </a:endParaRPr>
          </a:p>
        </p:txBody>
      </p:sp>
      <p:pic>
        <p:nvPicPr>
          <p:cNvPr id="25" name="Picture 2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51760" y="870372"/>
            <a:ext cx="3840480" cy="2011680"/>
          </a:xfrm>
          <a:prstGeom prst="rect">
            <a:avLst/>
          </a:prstGeom>
          <a:ln>
            <a:solidFill>
              <a:schemeClr val="tx1"/>
            </a:solidFill>
          </a:ln>
        </p:spPr>
      </p:pic>
      <p:sp>
        <p:nvSpPr>
          <p:cNvPr id="26" name="TextBox 25"/>
          <p:cNvSpPr txBox="1"/>
          <p:nvPr/>
        </p:nvSpPr>
        <p:spPr>
          <a:xfrm>
            <a:off x="7023112" y="3971929"/>
            <a:ext cx="2052769" cy="1338828"/>
          </a:xfrm>
          <a:prstGeom prst="rect">
            <a:avLst/>
          </a:prstGeom>
          <a:noFill/>
        </p:spPr>
        <p:txBody>
          <a:bodyPr wrap="square" rtlCol="0">
            <a:spAutoFit/>
          </a:bodyPr>
          <a:lstStyle/>
          <a:p>
            <a:r>
              <a:rPr lang="en-US" sz="900" b="1" u="sng" dirty="0">
                <a:latin typeface="Arial" panose="020B0604020202020204" pitchFamily="34" charset="0"/>
                <a:cs typeface="Arial" panose="020B0604020202020204" pitchFamily="34" charset="0"/>
              </a:rPr>
              <a:t>FLEXIBILITY:</a:t>
            </a:r>
          </a:p>
          <a:p>
            <a:pPr marL="54056" indent="-54056" defTabSz="119046" eaLnBrk="0" fontAlgn="base" hangingPunct="0">
              <a:spcBef>
                <a:spcPct val="0"/>
              </a:spcBef>
              <a:spcAft>
                <a:spcPct val="0"/>
              </a:spcAft>
              <a:buFontTx/>
              <a:buChar char="•"/>
              <a:defRPr/>
            </a:pPr>
            <a:r>
              <a:rPr lang="en-US" sz="800" b="1" dirty="0" smtClean="0">
                <a:latin typeface="Arial" charset="0"/>
                <a:cs typeface="Times New Roman" charset="0"/>
              </a:rPr>
              <a:t>WSS 0030 </a:t>
            </a:r>
            <a:r>
              <a:rPr lang="en-US" sz="800" b="1" dirty="0" err="1" smtClean="0">
                <a:latin typeface="Arial" charset="0"/>
                <a:cs typeface="Times New Roman" charset="0"/>
              </a:rPr>
              <a:t>Backfittable</a:t>
            </a:r>
            <a:r>
              <a:rPr lang="en-US" sz="800" b="1" dirty="0" smtClean="0">
                <a:latin typeface="Arial" charset="0"/>
                <a:cs typeface="Times New Roman" charset="0"/>
              </a:rPr>
              <a:t> w/ CEP</a:t>
            </a:r>
          </a:p>
          <a:p>
            <a:pPr marL="182880" lvl="1" indent="-54056" defTabSz="119046" eaLnBrk="0" fontAlgn="base" hangingPunct="0">
              <a:spcBef>
                <a:spcPct val="0"/>
              </a:spcBef>
              <a:spcAft>
                <a:spcPct val="0"/>
              </a:spcAft>
              <a:buFontTx/>
              <a:buChar char="•"/>
              <a:defRPr/>
            </a:pPr>
            <a:r>
              <a:rPr lang="en-US" sz="800" b="1" i="1" dirty="0" smtClean="0">
                <a:latin typeface="Arial" charset="0"/>
                <a:cs typeface="Times New Roman" charset="0"/>
              </a:rPr>
              <a:t>2x600kW Lasers</a:t>
            </a:r>
          </a:p>
          <a:p>
            <a:pPr marL="182880" lvl="1" indent="-54056" defTabSz="119046" eaLnBrk="0" fontAlgn="base" hangingPunct="0">
              <a:spcBef>
                <a:spcPct val="0"/>
              </a:spcBef>
              <a:spcAft>
                <a:spcPct val="0"/>
              </a:spcAft>
              <a:buFontTx/>
              <a:buChar char="•"/>
              <a:defRPr/>
            </a:pPr>
            <a:r>
              <a:rPr lang="en-US" sz="800" b="1" dirty="0">
                <a:latin typeface="Arial" charset="0"/>
                <a:cs typeface="Times New Roman" charset="0"/>
              </a:rPr>
              <a:t>(12) </a:t>
            </a:r>
            <a:r>
              <a:rPr lang="en-US" sz="800" b="1" i="1" dirty="0">
                <a:latin typeface="Arial" charset="0"/>
                <a:cs typeface="Times New Roman" charset="0"/>
              </a:rPr>
              <a:t>MK XX Large VLS </a:t>
            </a:r>
            <a:endParaRPr lang="en-US" sz="800" b="1" i="1" dirty="0" smtClean="0">
              <a:latin typeface="Arial" charset="0"/>
              <a:cs typeface="Times New Roman" charset="0"/>
            </a:endParaRPr>
          </a:p>
          <a:p>
            <a:pPr marL="182880" lvl="1" indent="-54056" defTabSz="119046" eaLnBrk="0" fontAlgn="base" hangingPunct="0">
              <a:spcBef>
                <a:spcPct val="0"/>
              </a:spcBef>
              <a:spcAft>
                <a:spcPct val="0"/>
              </a:spcAft>
              <a:buFontTx/>
              <a:buChar char="•"/>
              <a:defRPr/>
            </a:pPr>
            <a:r>
              <a:rPr lang="en-US" sz="800" b="1" dirty="0" smtClean="0">
                <a:latin typeface="Arial" charset="0"/>
                <a:cs typeface="Times New Roman" pitchFamily="18" charset="0"/>
              </a:rPr>
              <a:t>Embarked </a:t>
            </a:r>
            <a:r>
              <a:rPr lang="en-US" sz="800" b="1" dirty="0">
                <a:latin typeface="Arial" charset="0"/>
                <a:cs typeface="Times New Roman" pitchFamily="18" charset="0"/>
              </a:rPr>
              <a:t>Warfare CDR (24 </a:t>
            </a:r>
            <a:r>
              <a:rPr lang="en-US" sz="800" b="1" dirty="0" smtClean="0">
                <a:latin typeface="Arial" charset="0"/>
                <a:cs typeface="Times New Roman" pitchFamily="18" charset="0"/>
              </a:rPr>
              <a:t>staff)</a:t>
            </a:r>
            <a:endParaRPr lang="en-US" sz="800" b="1" i="1" dirty="0" smtClean="0">
              <a:latin typeface="Arial" charset="0"/>
              <a:cs typeface="Times New Roman" charset="0"/>
            </a:endParaRPr>
          </a:p>
          <a:p>
            <a:pPr marL="54056" indent="-54056" defTabSz="119046" eaLnBrk="0" fontAlgn="base" hangingPunct="0">
              <a:spcBef>
                <a:spcPct val="0"/>
              </a:spcBef>
              <a:spcAft>
                <a:spcPct val="0"/>
              </a:spcAft>
              <a:buFontTx/>
              <a:buChar char="•"/>
              <a:defRPr/>
            </a:pPr>
            <a:r>
              <a:rPr lang="en-US" sz="800" b="1" dirty="0" smtClean="0">
                <a:latin typeface="Arial" charset="0"/>
                <a:cs typeface="Times New Roman" charset="0"/>
              </a:rPr>
              <a:t>FPA0005 </a:t>
            </a:r>
            <a:r>
              <a:rPr lang="en-US" sz="800" b="1" dirty="0">
                <a:latin typeface="Arial" charset="0"/>
                <a:cs typeface="Times New Roman" charset="0"/>
              </a:rPr>
              <a:t>(Flexible Planar Array</a:t>
            </a:r>
            <a:r>
              <a:rPr lang="en-US" sz="800" b="1" dirty="0" smtClean="0">
                <a:latin typeface="Arial" charset="0"/>
                <a:cs typeface="Times New Roman" charset="0"/>
              </a:rPr>
              <a:t>)</a:t>
            </a:r>
          </a:p>
          <a:p>
            <a:pPr marL="54056" indent="-54056" defTabSz="119046" eaLnBrk="0" fontAlgn="base" hangingPunct="0">
              <a:spcBef>
                <a:spcPct val="0"/>
              </a:spcBef>
              <a:spcAft>
                <a:spcPct val="0"/>
              </a:spcAft>
              <a:buFontTx/>
              <a:buChar char="•"/>
              <a:defRPr/>
            </a:pPr>
            <a:r>
              <a:rPr lang="en-US" sz="800" b="1" dirty="0" smtClean="0">
                <a:latin typeface="Arial" charset="0"/>
                <a:cs typeface="Times New Roman" charset="0"/>
              </a:rPr>
              <a:t>Flexible </a:t>
            </a:r>
            <a:r>
              <a:rPr lang="en-US" sz="800" b="1" dirty="0">
                <a:latin typeface="Arial" charset="0"/>
                <a:cs typeface="Times New Roman" charset="0"/>
              </a:rPr>
              <a:t>Infrastructure in Mission </a:t>
            </a:r>
            <a:r>
              <a:rPr lang="en-US" sz="800" b="1" dirty="0" smtClean="0">
                <a:latin typeface="Arial" charset="0"/>
                <a:cs typeface="Times New Roman" charset="0"/>
              </a:rPr>
              <a:t>Spaces</a:t>
            </a:r>
            <a:endParaRPr lang="en-US" sz="800" b="1" dirty="0">
              <a:latin typeface="Arial" charset="0"/>
              <a:cs typeface="Times New Roman" charset="0"/>
            </a:endParaRPr>
          </a:p>
          <a:p>
            <a:pPr marL="54056" indent="-54056" defTabSz="119046" eaLnBrk="0" fontAlgn="base" hangingPunct="0">
              <a:spcBef>
                <a:spcPct val="0"/>
              </a:spcBef>
              <a:spcAft>
                <a:spcPct val="0"/>
              </a:spcAft>
              <a:buFontTx/>
              <a:buChar char="•"/>
              <a:defRPr/>
            </a:pPr>
            <a:r>
              <a:rPr lang="en-US" sz="800" b="1" dirty="0" smtClean="0">
                <a:latin typeface="Arial" charset="0"/>
                <a:cs typeface="Times New Roman" charset="0"/>
              </a:rPr>
              <a:t>15% Wider </a:t>
            </a:r>
            <a:r>
              <a:rPr lang="en-US" sz="800" b="1" dirty="0">
                <a:latin typeface="Arial" charset="0"/>
                <a:cs typeface="Times New Roman" charset="0"/>
              </a:rPr>
              <a:t>Passageways</a:t>
            </a:r>
          </a:p>
          <a:p>
            <a:pPr marL="54056" indent="-54056" defTabSz="119046" eaLnBrk="0" fontAlgn="base" hangingPunct="0">
              <a:spcBef>
                <a:spcPct val="0"/>
              </a:spcBef>
              <a:spcAft>
                <a:spcPct val="0"/>
              </a:spcAft>
              <a:buFontTx/>
              <a:buChar char="•"/>
              <a:defRPr/>
            </a:pPr>
            <a:endParaRPr lang="en-US" sz="800" b="1" dirty="0">
              <a:latin typeface="Arial" charset="0"/>
              <a:cs typeface="Times New Roman" charset="0"/>
            </a:endParaRPr>
          </a:p>
        </p:txBody>
      </p:sp>
      <p:sp>
        <p:nvSpPr>
          <p:cNvPr id="27" name="Rectangle 3"/>
          <p:cNvSpPr>
            <a:spLocks noChangeArrowheads="1"/>
          </p:cNvSpPr>
          <p:nvPr/>
        </p:nvSpPr>
        <p:spPr bwMode="auto">
          <a:xfrm>
            <a:off x="2610270" y="2977795"/>
            <a:ext cx="4286599" cy="3386499"/>
          </a:xfrm>
          <a:prstGeom prst="rect">
            <a:avLst/>
          </a:prstGeom>
          <a:noFill/>
          <a:ln w="12699">
            <a:noFill/>
            <a:miter lim="800000"/>
            <a:headEnd/>
            <a:tailEnd/>
          </a:ln>
        </p:spPr>
        <p:txBody>
          <a:bodyPr wrap="square" lIns="70768" tIns="34764" rIns="70768" bIns="34764">
            <a:spAutoFit/>
          </a:bodyPr>
          <a:lstStyle/>
          <a:p>
            <a:pPr defTabSz="119046" eaLnBrk="0" fontAlgn="base" hangingPunct="0">
              <a:spcBef>
                <a:spcPct val="0"/>
              </a:spcBef>
              <a:spcAft>
                <a:spcPct val="0"/>
              </a:spcAft>
              <a:defRPr/>
            </a:pPr>
            <a:r>
              <a:rPr lang="en-US" sz="1050" b="1" u="sng" dirty="0" smtClean="0">
                <a:solidFill>
                  <a:prstClr val="black"/>
                </a:solidFill>
                <a:latin typeface="Arial" charset="0"/>
                <a:cs typeface="Times New Roman" charset="0"/>
              </a:rPr>
              <a:t>WARFARE SYSTEMS:</a:t>
            </a:r>
          </a:p>
          <a:p>
            <a:pPr marL="54056" indent="-54056" defTabSz="119046" eaLnBrk="0" fontAlgn="base" hangingPunct="0">
              <a:spcBef>
                <a:spcPct val="0"/>
              </a:spcBef>
              <a:spcAft>
                <a:spcPct val="0"/>
              </a:spcAft>
              <a:buFontTx/>
              <a:buChar char="•"/>
              <a:defRPr/>
            </a:pPr>
            <a:endParaRPr lang="en-US" sz="900" b="1" dirty="0" smtClean="0">
              <a:latin typeface="Arial" charset="0"/>
              <a:cs typeface="Times New Roman" charset="0"/>
            </a:endParaRPr>
          </a:p>
          <a:p>
            <a:pPr marL="54056" indent="-54056" defTabSz="119046" eaLnBrk="0" fontAlgn="base" hangingPunct="0">
              <a:spcBef>
                <a:spcPct val="0"/>
              </a:spcBef>
              <a:spcAft>
                <a:spcPct val="0"/>
              </a:spcAft>
              <a:buFontTx/>
              <a:buChar char="•"/>
              <a:defRPr/>
            </a:pPr>
            <a:r>
              <a:rPr lang="en-US" sz="900" b="1" dirty="0" smtClean="0">
                <a:latin typeface="Arial" charset="0"/>
                <a:cs typeface="Times New Roman" charset="0"/>
              </a:rPr>
              <a:t> Warfare System Set 0029 Installed</a:t>
            </a:r>
          </a:p>
          <a:p>
            <a:pPr defTabSz="119046" eaLnBrk="0" fontAlgn="base" hangingPunct="0">
              <a:spcBef>
                <a:spcPct val="0"/>
              </a:spcBef>
              <a:spcAft>
                <a:spcPct val="0"/>
              </a:spcAft>
              <a:defRPr/>
            </a:pPr>
            <a:endParaRPr lang="en-US" sz="900" b="1" u="sng" dirty="0">
              <a:solidFill>
                <a:prstClr val="black"/>
              </a:solidFill>
              <a:latin typeface="Arial" charset="0"/>
              <a:cs typeface="Times New Roman" charset="0"/>
            </a:endParaRPr>
          </a:p>
          <a:p>
            <a:pPr defTabSz="119046" eaLnBrk="0" fontAlgn="base" hangingPunct="0">
              <a:spcBef>
                <a:spcPct val="0"/>
              </a:spcBef>
              <a:spcAft>
                <a:spcPct val="0"/>
              </a:spcAft>
              <a:defRPr/>
            </a:pPr>
            <a:r>
              <a:rPr lang="en-US" sz="900" b="1" u="sng" dirty="0" smtClean="0">
                <a:latin typeface="Arial" charset="0"/>
                <a:cs typeface="Times New Roman" charset="0"/>
              </a:rPr>
              <a:t>WEAPON </a:t>
            </a:r>
            <a:r>
              <a:rPr lang="en-US" sz="900" b="1" u="sng" dirty="0">
                <a:latin typeface="Arial" charset="0"/>
                <a:cs typeface="Times New Roman" charset="0"/>
              </a:rPr>
              <a:t>SYSTEMS:</a:t>
            </a:r>
          </a:p>
          <a:p>
            <a:pPr marL="54056" indent="-54056" defTabSz="119046" eaLnBrk="0" fontAlgn="base" hangingPunct="0">
              <a:spcBef>
                <a:spcPct val="0"/>
              </a:spcBef>
              <a:spcAft>
                <a:spcPct val="0"/>
              </a:spcAft>
              <a:buFontTx/>
              <a:buChar char="•"/>
              <a:defRPr/>
            </a:pPr>
            <a:r>
              <a:rPr lang="en-US" sz="800" b="1" dirty="0">
                <a:latin typeface="Arial" charset="0"/>
                <a:cs typeface="Times New Roman" charset="0"/>
              </a:rPr>
              <a:t> </a:t>
            </a:r>
            <a:r>
              <a:rPr lang="en-US" sz="800" b="1" dirty="0" smtClean="0">
                <a:latin typeface="Arial" charset="0"/>
                <a:cs typeface="Times New Roman" charset="0"/>
              </a:rPr>
              <a:t>(96) MK </a:t>
            </a:r>
            <a:r>
              <a:rPr lang="en-US" sz="800" b="1" dirty="0">
                <a:latin typeface="Arial" charset="0"/>
                <a:cs typeface="Times New Roman" charset="0"/>
              </a:rPr>
              <a:t>41 Mod 15 VLS	</a:t>
            </a:r>
          </a:p>
          <a:p>
            <a:pPr marL="54056" indent="-54056" defTabSz="119046" eaLnBrk="0" fontAlgn="base" hangingPunct="0">
              <a:spcBef>
                <a:spcPct val="0"/>
              </a:spcBef>
              <a:spcAft>
                <a:spcPct val="0"/>
              </a:spcAft>
              <a:buFontTx/>
              <a:buChar char="•"/>
              <a:defRPr/>
            </a:pPr>
            <a:r>
              <a:rPr lang="en-US" sz="800" b="1" dirty="0" smtClean="0">
                <a:latin typeface="Arial" charset="0"/>
                <a:cs typeface="Times New Roman" charset="0"/>
              </a:rPr>
              <a:t> (1) MK </a:t>
            </a:r>
            <a:r>
              <a:rPr lang="en-US" sz="800" b="1" dirty="0">
                <a:latin typeface="Arial" charset="0"/>
                <a:cs typeface="Times New Roman" charset="0"/>
              </a:rPr>
              <a:t>45 Mod 4  5”/62 Gun</a:t>
            </a:r>
          </a:p>
          <a:p>
            <a:pPr marL="54056" indent="-54056" defTabSz="119046" eaLnBrk="0" fontAlgn="base" hangingPunct="0">
              <a:spcBef>
                <a:spcPct val="0"/>
              </a:spcBef>
              <a:spcAft>
                <a:spcPct val="0"/>
              </a:spcAft>
              <a:buFontTx/>
              <a:buChar char="•"/>
              <a:defRPr/>
            </a:pPr>
            <a:r>
              <a:rPr lang="en-US" sz="800" b="1" dirty="0">
                <a:latin typeface="Arial" charset="0"/>
                <a:cs typeface="Times New Roman" charset="0"/>
              </a:rPr>
              <a:t> </a:t>
            </a:r>
            <a:r>
              <a:rPr lang="en-US" sz="800" b="1" dirty="0" smtClean="0">
                <a:latin typeface="Arial" charset="0"/>
                <a:cs typeface="Times New Roman" charset="0"/>
              </a:rPr>
              <a:t>(3) MK </a:t>
            </a:r>
            <a:r>
              <a:rPr lang="en-US" sz="800" b="1" dirty="0">
                <a:latin typeface="Arial" charset="0"/>
                <a:cs typeface="Times New Roman" charset="0"/>
              </a:rPr>
              <a:t>38 MOD </a:t>
            </a:r>
            <a:r>
              <a:rPr lang="en-US" sz="800" b="1" dirty="0" smtClean="0">
                <a:latin typeface="Arial" charset="0"/>
                <a:cs typeface="Times New Roman" charset="0"/>
              </a:rPr>
              <a:t>4 30mm MGS</a:t>
            </a:r>
            <a:endParaRPr lang="en-US" sz="800" b="1" dirty="0">
              <a:latin typeface="Arial" charset="0"/>
              <a:cs typeface="Times New Roman" charset="0"/>
            </a:endParaRPr>
          </a:p>
          <a:p>
            <a:pPr marL="54056" indent="-54056" defTabSz="119046" eaLnBrk="0" fontAlgn="base" hangingPunct="0">
              <a:spcBef>
                <a:spcPct val="0"/>
              </a:spcBef>
              <a:spcAft>
                <a:spcPct val="0"/>
              </a:spcAft>
              <a:buFontTx/>
              <a:buChar char="•"/>
              <a:defRPr/>
            </a:pPr>
            <a:r>
              <a:rPr lang="en-US" sz="800" b="1" dirty="0" smtClean="0">
                <a:latin typeface="Arial" charset="0"/>
                <a:cs typeface="Times New Roman" charset="0"/>
              </a:rPr>
              <a:t> (3) MK </a:t>
            </a:r>
            <a:r>
              <a:rPr lang="en-US" sz="800" b="1" dirty="0">
                <a:latin typeface="Arial" charset="0"/>
                <a:cs typeface="Times New Roman" charset="0"/>
              </a:rPr>
              <a:t>99 Mod 14 FCS </a:t>
            </a:r>
            <a:endParaRPr lang="en-US" sz="800" b="1" dirty="0" smtClean="0">
              <a:latin typeface="Arial" charset="0"/>
              <a:cs typeface="Times New Roman" charset="0"/>
            </a:endParaRPr>
          </a:p>
          <a:p>
            <a:pPr marL="54056" indent="-54056" defTabSz="119046" eaLnBrk="0" fontAlgn="base" hangingPunct="0">
              <a:spcBef>
                <a:spcPct val="0"/>
              </a:spcBef>
              <a:spcAft>
                <a:spcPct val="0"/>
              </a:spcAft>
              <a:buFontTx/>
              <a:buChar char="•"/>
              <a:defRPr/>
            </a:pPr>
            <a:r>
              <a:rPr lang="en-US" sz="800" b="1" dirty="0">
                <a:latin typeface="Arial" charset="0"/>
                <a:cs typeface="Times New Roman" charset="0"/>
              </a:rPr>
              <a:t> </a:t>
            </a:r>
            <a:r>
              <a:rPr lang="en-US" sz="800" b="1" dirty="0" smtClean="0">
                <a:latin typeface="Arial" charset="0"/>
                <a:cs typeface="Times New Roman" charset="0"/>
              </a:rPr>
              <a:t>(2) MK 49 RAM GMLS</a:t>
            </a:r>
            <a:endParaRPr lang="en-US" sz="800" b="1" dirty="0">
              <a:latin typeface="Arial" charset="0"/>
              <a:cs typeface="Times New Roman" charset="0"/>
            </a:endParaRPr>
          </a:p>
          <a:p>
            <a:pPr marL="54056" indent="-54056" defTabSz="119046" eaLnBrk="0" fontAlgn="base" hangingPunct="0">
              <a:spcBef>
                <a:spcPct val="0"/>
              </a:spcBef>
              <a:spcAft>
                <a:spcPct val="0"/>
              </a:spcAft>
              <a:buFontTx/>
              <a:buChar char="•"/>
              <a:defRPr/>
            </a:pPr>
            <a:r>
              <a:rPr lang="en-US" sz="800" b="1" dirty="0">
                <a:latin typeface="Arial" charset="0"/>
                <a:cs typeface="Times New Roman" charset="0"/>
              </a:rPr>
              <a:t> MK 43 Mod 0 TTWCS V5.4.0.2</a:t>
            </a:r>
          </a:p>
          <a:p>
            <a:pPr marL="54056" indent="-54056" defTabSz="119046" eaLnBrk="0" fontAlgn="base" hangingPunct="0">
              <a:spcBef>
                <a:spcPct val="0"/>
              </a:spcBef>
              <a:spcAft>
                <a:spcPct val="0"/>
              </a:spcAft>
              <a:buFontTx/>
              <a:buChar char="•"/>
              <a:defRPr/>
            </a:pPr>
            <a:r>
              <a:rPr lang="en-US" sz="800" b="1" dirty="0">
                <a:latin typeface="Arial" charset="0"/>
                <a:cs typeface="Times New Roman" charset="0"/>
              </a:rPr>
              <a:t> MK 34 Mod 8 GWS w/MK 20 EOSS</a:t>
            </a:r>
          </a:p>
          <a:p>
            <a:pPr marL="54056" indent="-54056" defTabSz="119046" eaLnBrk="0" fontAlgn="base" hangingPunct="0">
              <a:spcBef>
                <a:spcPct val="0"/>
              </a:spcBef>
              <a:spcAft>
                <a:spcPct val="0"/>
              </a:spcAft>
              <a:buFontTx/>
              <a:buChar char="•"/>
              <a:defRPr/>
            </a:pPr>
            <a:endParaRPr lang="en-US" sz="800" b="1" dirty="0">
              <a:solidFill>
                <a:srgbClr val="FF0000"/>
              </a:solidFill>
              <a:latin typeface="Arial" charset="0"/>
              <a:cs typeface="Times New Roman" charset="0"/>
            </a:endParaRPr>
          </a:p>
          <a:p>
            <a:pPr defTabSz="141280" eaLnBrk="0" fontAlgn="base" hangingPunct="0">
              <a:spcBef>
                <a:spcPct val="0"/>
              </a:spcBef>
              <a:spcAft>
                <a:spcPct val="0"/>
              </a:spcAft>
            </a:pPr>
            <a:r>
              <a:rPr lang="en-US" sz="900" b="1" u="sng" dirty="0">
                <a:latin typeface="Arial" charset="0"/>
                <a:cs typeface="Times New Roman" pitchFamily="18" charset="0"/>
              </a:rPr>
              <a:t>SURVEILLANCE:</a:t>
            </a:r>
          </a:p>
          <a:p>
            <a:pPr defTabSz="141280" eaLnBrk="0" fontAlgn="base" hangingPunct="0">
              <a:spcBef>
                <a:spcPct val="0"/>
              </a:spcBef>
              <a:spcAft>
                <a:spcPct val="0"/>
              </a:spcAft>
              <a:buFontTx/>
              <a:buChar char="•"/>
            </a:pPr>
            <a:r>
              <a:rPr lang="en-US" sz="800" b="1" dirty="0">
                <a:latin typeface="Arial" charset="0"/>
                <a:cs typeface="Times New Roman" pitchFamily="18" charset="0"/>
              </a:rPr>
              <a:t> AN/SPY-6(V)1 AMDR (14ft)</a:t>
            </a:r>
          </a:p>
          <a:p>
            <a:pPr defTabSz="141280" eaLnBrk="0" fontAlgn="base" hangingPunct="0">
              <a:spcBef>
                <a:spcPct val="0"/>
              </a:spcBef>
              <a:spcAft>
                <a:spcPct val="0"/>
              </a:spcAft>
              <a:buFontTx/>
              <a:buChar char="•"/>
            </a:pPr>
            <a:r>
              <a:rPr lang="en-US" sz="800" b="1" dirty="0">
                <a:latin typeface="Arial" charset="0"/>
                <a:cs typeface="Times New Roman" pitchFamily="18" charset="0"/>
              </a:rPr>
              <a:t> </a:t>
            </a:r>
            <a:r>
              <a:rPr lang="en-US" sz="800" b="1" dirty="0" smtClean="0">
                <a:latin typeface="Arial" charset="0"/>
                <a:cs typeface="Times New Roman" pitchFamily="18" charset="0"/>
              </a:rPr>
              <a:t>AN/SPQ-9B</a:t>
            </a:r>
          </a:p>
          <a:p>
            <a:pPr defTabSz="141280" eaLnBrk="0" fontAlgn="base" hangingPunct="0">
              <a:spcBef>
                <a:spcPct val="0"/>
              </a:spcBef>
              <a:spcAft>
                <a:spcPct val="0"/>
              </a:spcAft>
              <a:buFontTx/>
              <a:buChar char="•"/>
            </a:pPr>
            <a:r>
              <a:rPr lang="en-US" sz="800" b="1" dirty="0" smtClean="0">
                <a:latin typeface="Arial" charset="0"/>
                <a:cs typeface="Times New Roman" pitchFamily="18" charset="0"/>
              </a:rPr>
              <a:t> NTCDL Ku Phased Array</a:t>
            </a:r>
            <a:endParaRPr lang="en-US" sz="800" b="1" strike="sngStrike" dirty="0" smtClean="0">
              <a:latin typeface="Arial" charset="0"/>
              <a:cs typeface="Times New Roman" pitchFamily="18" charset="0"/>
            </a:endParaRPr>
          </a:p>
          <a:p>
            <a:pPr defTabSz="141280" eaLnBrk="0" fontAlgn="base" hangingPunct="0">
              <a:spcBef>
                <a:spcPct val="0"/>
              </a:spcBef>
              <a:spcAft>
                <a:spcPct val="0"/>
              </a:spcAft>
              <a:buFontTx/>
              <a:buChar char="•"/>
            </a:pPr>
            <a:r>
              <a:rPr lang="en-US" sz="800" b="1" dirty="0" smtClean="0">
                <a:latin typeface="Arial" charset="0"/>
                <a:cs typeface="Times New Roman" pitchFamily="18" charset="0"/>
              </a:rPr>
              <a:t> </a:t>
            </a:r>
            <a:r>
              <a:rPr lang="en-US" sz="800" b="1" dirty="0">
                <a:latin typeface="Arial" charset="0"/>
                <a:cs typeface="Times New Roman" pitchFamily="18" charset="0"/>
              </a:rPr>
              <a:t>SPECTRAL/COLBRA (Replace SSEE) </a:t>
            </a:r>
          </a:p>
          <a:p>
            <a:pPr defTabSz="141280" eaLnBrk="0" fontAlgn="base" hangingPunct="0">
              <a:spcBef>
                <a:spcPct val="0"/>
              </a:spcBef>
              <a:spcAft>
                <a:spcPct val="0"/>
              </a:spcAft>
              <a:buFontTx/>
              <a:buChar char="•"/>
            </a:pPr>
            <a:r>
              <a:rPr lang="en-US" sz="800" b="1" dirty="0">
                <a:latin typeface="Arial" charset="0"/>
                <a:cs typeface="Times New Roman" pitchFamily="18" charset="0"/>
              </a:rPr>
              <a:t> EO/IR System (SPEIR/Stalker)</a:t>
            </a:r>
          </a:p>
          <a:p>
            <a:pPr defTabSz="141280" eaLnBrk="0" fontAlgn="base" hangingPunct="0">
              <a:spcBef>
                <a:spcPct val="0"/>
              </a:spcBef>
              <a:spcAft>
                <a:spcPct val="0"/>
              </a:spcAft>
              <a:buFontTx/>
              <a:buChar char="•"/>
            </a:pPr>
            <a:r>
              <a:rPr lang="en-US" sz="800" b="1" dirty="0">
                <a:latin typeface="Arial" charset="0"/>
                <a:cs typeface="Times New Roman" pitchFamily="18" charset="0"/>
              </a:rPr>
              <a:t> UPX-29 IFF System</a:t>
            </a:r>
          </a:p>
          <a:p>
            <a:pPr defTabSz="141280" eaLnBrk="0" fontAlgn="base" hangingPunct="0">
              <a:spcBef>
                <a:spcPct val="0"/>
              </a:spcBef>
              <a:spcAft>
                <a:spcPct val="0"/>
              </a:spcAft>
              <a:buFontTx/>
              <a:buChar char="•"/>
            </a:pPr>
            <a:r>
              <a:rPr lang="en-US" sz="800" b="1" dirty="0">
                <a:latin typeface="Arial" charset="0"/>
                <a:cs typeface="Times New Roman" pitchFamily="18" charset="0"/>
              </a:rPr>
              <a:t> AN/SQR-20 MFTA plus </a:t>
            </a:r>
            <a:r>
              <a:rPr lang="en-US" sz="800" b="1" dirty="0" smtClean="0">
                <a:latin typeface="Arial" charset="0"/>
                <a:cs typeface="Times New Roman" pitchFamily="18" charset="0"/>
              </a:rPr>
              <a:t>Spare</a:t>
            </a:r>
          </a:p>
          <a:p>
            <a:pPr defTabSz="141280" eaLnBrk="0" fontAlgn="base" hangingPunct="0">
              <a:spcBef>
                <a:spcPct val="0"/>
              </a:spcBef>
              <a:spcAft>
                <a:spcPct val="0"/>
              </a:spcAft>
              <a:buFontTx/>
              <a:buChar char="•"/>
            </a:pPr>
            <a:r>
              <a:rPr lang="en-US" sz="800" b="1" dirty="0" smtClean="0">
                <a:latin typeface="Arial" charset="0"/>
                <a:cs typeface="Times New Roman" pitchFamily="18" charset="0"/>
              </a:rPr>
              <a:t> SQS-53C Bow Mounted Sonar</a:t>
            </a:r>
            <a:endParaRPr lang="en-US" sz="800" b="1" dirty="0">
              <a:latin typeface="Arial" charset="0"/>
              <a:cs typeface="Times New Roman" pitchFamily="18" charset="0"/>
            </a:endParaRPr>
          </a:p>
          <a:p>
            <a:pPr defTabSz="141280" eaLnBrk="0" fontAlgn="base" hangingPunct="0">
              <a:spcBef>
                <a:spcPct val="0"/>
              </a:spcBef>
              <a:spcAft>
                <a:spcPct val="0"/>
              </a:spcAft>
              <a:buFontTx/>
              <a:buChar char="•"/>
            </a:pPr>
            <a:endParaRPr lang="en-US" sz="800" b="1" dirty="0">
              <a:latin typeface="Arial" charset="0"/>
              <a:cs typeface="Times New Roman" pitchFamily="18" charset="0"/>
            </a:endParaRPr>
          </a:p>
          <a:p>
            <a:pPr marL="54056" indent="-54056" defTabSz="119046" eaLnBrk="0" fontAlgn="base" hangingPunct="0">
              <a:spcBef>
                <a:spcPct val="0"/>
              </a:spcBef>
              <a:spcAft>
                <a:spcPct val="0"/>
              </a:spcAft>
              <a:buFontTx/>
              <a:buChar char="•"/>
              <a:defRPr/>
            </a:pPr>
            <a:endParaRPr lang="en-US" sz="800" b="1" dirty="0">
              <a:solidFill>
                <a:prstClr val="black"/>
              </a:solidFill>
              <a:latin typeface="Arial" charset="0"/>
              <a:cs typeface="Times New Roman" charset="0"/>
            </a:endParaRPr>
          </a:p>
          <a:p>
            <a:pPr defTabSz="119046" eaLnBrk="0" fontAlgn="base" hangingPunct="0">
              <a:spcBef>
                <a:spcPct val="0"/>
              </a:spcBef>
              <a:spcAft>
                <a:spcPct val="0"/>
              </a:spcAft>
              <a:defRPr/>
            </a:pPr>
            <a:endParaRPr lang="en-US" sz="800" b="1" dirty="0">
              <a:solidFill>
                <a:prstClr val="black"/>
              </a:solidFill>
              <a:latin typeface="Arial" charset="0"/>
              <a:cs typeface="Times New Roman" charset="0"/>
            </a:endParaRPr>
          </a:p>
          <a:p>
            <a:pPr defTabSz="119046" eaLnBrk="0" fontAlgn="base" hangingPunct="0">
              <a:spcBef>
                <a:spcPct val="0"/>
              </a:spcBef>
              <a:spcAft>
                <a:spcPct val="0"/>
              </a:spcAft>
              <a:defRPr/>
            </a:pPr>
            <a:endParaRPr lang="en-US" sz="800" b="1" dirty="0">
              <a:solidFill>
                <a:prstClr val="black"/>
              </a:solidFill>
              <a:latin typeface="Arial" charset="0"/>
              <a:cs typeface="Times New Roman" charset="0"/>
            </a:endParaRPr>
          </a:p>
        </p:txBody>
      </p:sp>
      <p:sp>
        <p:nvSpPr>
          <p:cNvPr id="28" name="Rectangle 8"/>
          <p:cNvSpPr>
            <a:spLocks noChangeArrowheads="1"/>
          </p:cNvSpPr>
          <p:nvPr/>
        </p:nvSpPr>
        <p:spPr bwMode="auto">
          <a:xfrm>
            <a:off x="4747551" y="3362917"/>
            <a:ext cx="2352671" cy="3301861"/>
          </a:xfrm>
          <a:prstGeom prst="rect">
            <a:avLst/>
          </a:prstGeom>
          <a:noFill/>
          <a:ln w="12700">
            <a:noFill/>
            <a:miter lim="800000"/>
            <a:headEnd/>
            <a:tailEnd/>
          </a:ln>
        </p:spPr>
        <p:txBody>
          <a:bodyPr wrap="square" lIns="70768" tIns="34764" rIns="70768" bIns="34764">
            <a:spAutoFit/>
          </a:bodyPr>
          <a:lstStyle/>
          <a:p>
            <a:pPr defTabSz="119046" eaLnBrk="0" fontAlgn="base" hangingPunct="0">
              <a:spcBef>
                <a:spcPct val="0"/>
              </a:spcBef>
              <a:spcAft>
                <a:spcPct val="0"/>
              </a:spcAft>
              <a:defRPr/>
            </a:pPr>
            <a:r>
              <a:rPr lang="en-US" sz="1000" b="1" u="sng" dirty="0" smtClean="0">
                <a:latin typeface="Arial" charset="0"/>
                <a:cs typeface="Times New Roman" charset="0"/>
              </a:rPr>
              <a:t>NAVIGATION</a:t>
            </a:r>
            <a:r>
              <a:rPr lang="en-US" sz="1000" b="1" u="sng" dirty="0">
                <a:latin typeface="Arial" charset="0"/>
                <a:cs typeface="Times New Roman" charset="0"/>
              </a:rPr>
              <a:t>:</a:t>
            </a:r>
            <a:endParaRPr lang="en-US" sz="1000" b="1" dirty="0">
              <a:latin typeface="Arial" charset="0"/>
              <a:cs typeface="Times New Roman" charset="0"/>
            </a:endParaRPr>
          </a:p>
          <a:p>
            <a:pPr marL="54056" indent="-54056" defTabSz="119046" eaLnBrk="0" fontAlgn="base" hangingPunct="0">
              <a:spcBef>
                <a:spcPct val="0"/>
              </a:spcBef>
              <a:spcAft>
                <a:spcPct val="0"/>
              </a:spcAft>
              <a:buFontTx/>
              <a:buChar char="•"/>
              <a:defRPr/>
            </a:pPr>
            <a:r>
              <a:rPr lang="en-US" sz="900" b="1" dirty="0">
                <a:latin typeface="Arial" charset="0"/>
                <a:cs typeface="Times New Roman" charset="0"/>
              </a:rPr>
              <a:t> </a:t>
            </a:r>
            <a:r>
              <a:rPr lang="en-US" sz="800" b="1" dirty="0">
                <a:latin typeface="Arial" charset="0"/>
                <a:cs typeface="Times New Roman" charset="0"/>
              </a:rPr>
              <a:t>DDG 51 Flt III Like </a:t>
            </a:r>
            <a:r>
              <a:rPr lang="en-US" sz="800" b="1" dirty="0" err="1">
                <a:latin typeface="Arial" charset="0"/>
                <a:cs typeface="Times New Roman" charset="0"/>
              </a:rPr>
              <a:t>Nav</a:t>
            </a:r>
            <a:r>
              <a:rPr lang="en-US" sz="800" b="1" dirty="0">
                <a:latin typeface="Arial" charset="0"/>
                <a:cs typeface="Times New Roman" charset="0"/>
              </a:rPr>
              <a:t> Systems</a:t>
            </a:r>
          </a:p>
          <a:p>
            <a:pPr marL="54056" indent="-54056" defTabSz="119046" eaLnBrk="0" fontAlgn="base" hangingPunct="0">
              <a:spcBef>
                <a:spcPct val="0"/>
              </a:spcBef>
              <a:spcAft>
                <a:spcPct val="0"/>
              </a:spcAft>
              <a:buFontTx/>
              <a:buChar char="•"/>
              <a:defRPr/>
            </a:pPr>
            <a:r>
              <a:rPr lang="en-US" sz="800" b="1" dirty="0">
                <a:latin typeface="Arial" charset="0"/>
                <a:cs typeface="Times New Roman" charset="0"/>
              </a:rPr>
              <a:t> AN/SPS-73 (V) 18 Next Generation </a:t>
            </a:r>
            <a:endParaRPr lang="en-US" sz="800" b="1" dirty="0" smtClean="0">
              <a:latin typeface="Arial" charset="0"/>
              <a:cs typeface="Times New Roman" charset="0"/>
            </a:endParaRPr>
          </a:p>
          <a:p>
            <a:pPr defTabSz="119046" eaLnBrk="0" fontAlgn="base" hangingPunct="0">
              <a:spcBef>
                <a:spcPct val="0"/>
              </a:spcBef>
              <a:spcAft>
                <a:spcPct val="0"/>
              </a:spcAft>
              <a:defRPr/>
            </a:pPr>
            <a:r>
              <a:rPr lang="en-US" sz="800" b="1" dirty="0">
                <a:latin typeface="Arial" charset="0"/>
                <a:cs typeface="Times New Roman" charset="0"/>
              </a:rPr>
              <a:t> </a:t>
            </a:r>
            <a:r>
              <a:rPr lang="en-US" sz="800" b="1" dirty="0" smtClean="0">
                <a:latin typeface="Arial" charset="0"/>
                <a:cs typeface="Times New Roman" charset="0"/>
              </a:rPr>
              <a:t>  </a:t>
            </a:r>
            <a:r>
              <a:rPr lang="en-US" sz="800" b="1" dirty="0">
                <a:latin typeface="Arial" charset="0"/>
                <a:cs typeface="Times New Roman" charset="0"/>
              </a:rPr>
              <a:t>Surface Search Radar (NGSSR)</a:t>
            </a:r>
          </a:p>
          <a:p>
            <a:pPr defTabSz="141280" eaLnBrk="0" fontAlgn="base" hangingPunct="0">
              <a:spcBef>
                <a:spcPct val="0"/>
              </a:spcBef>
              <a:spcAft>
                <a:spcPct val="0"/>
              </a:spcAft>
            </a:pPr>
            <a:endParaRPr lang="en-US" sz="900" b="1" u="sng" dirty="0">
              <a:latin typeface="Arial" charset="0"/>
              <a:cs typeface="Times New Roman" pitchFamily="18" charset="0"/>
            </a:endParaRPr>
          </a:p>
          <a:p>
            <a:pPr defTabSz="141280" eaLnBrk="0" fontAlgn="base" hangingPunct="0">
              <a:spcBef>
                <a:spcPct val="0"/>
              </a:spcBef>
              <a:spcAft>
                <a:spcPct val="0"/>
              </a:spcAft>
            </a:pPr>
            <a:r>
              <a:rPr lang="en-US" sz="900" b="1" u="sng" dirty="0">
                <a:latin typeface="Arial" charset="0"/>
                <a:cs typeface="Times New Roman" pitchFamily="18" charset="0"/>
              </a:rPr>
              <a:t>COMMAND &amp; CONTROL:</a:t>
            </a:r>
          </a:p>
          <a:p>
            <a:pPr defTabSz="141280" eaLnBrk="0" fontAlgn="base" hangingPunct="0">
              <a:spcBef>
                <a:spcPct val="0"/>
              </a:spcBef>
              <a:spcAft>
                <a:spcPct val="0"/>
              </a:spcAft>
              <a:buFontTx/>
              <a:buChar char="•"/>
            </a:pPr>
            <a:r>
              <a:rPr lang="en-US" sz="800" b="1" dirty="0">
                <a:latin typeface="Arial" charset="0"/>
                <a:cs typeface="Times New Roman" pitchFamily="18" charset="0"/>
              </a:rPr>
              <a:t> B/L 10 </a:t>
            </a:r>
            <a:r>
              <a:rPr lang="en-US" sz="800" b="1" dirty="0" smtClean="0">
                <a:latin typeface="Arial" charset="0"/>
                <a:cs typeface="Times New Roman" pitchFamily="18" charset="0"/>
              </a:rPr>
              <a:t>CMS</a:t>
            </a:r>
          </a:p>
          <a:p>
            <a:pPr defTabSz="141280" eaLnBrk="0" fontAlgn="base" hangingPunct="0">
              <a:spcBef>
                <a:spcPct val="0"/>
              </a:spcBef>
              <a:spcAft>
                <a:spcPct val="0"/>
              </a:spcAft>
              <a:buFontTx/>
              <a:buChar char="•"/>
            </a:pPr>
            <a:r>
              <a:rPr lang="en-US" sz="800" b="1" dirty="0" smtClean="0">
                <a:latin typeface="Arial" charset="0"/>
                <a:cs typeface="Times New Roman" pitchFamily="18" charset="0"/>
              </a:rPr>
              <a:t> (2) USV Control Consoles</a:t>
            </a:r>
            <a:endParaRPr lang="en-US" sz="800" b="1" dirty="0">
              <a:latin typeface="Arial" charset="0"/>
              <a:cs typeface="Times New Roman" pitchFamily="18" charset="0"/>
            </a:endParaRPr>
          </a:p>
          <a:p>
            <a:pPr defTabSz="141280" eaLnBrk="0" fontAlgn="base" hangingPunct="0">
              <a:spcBef>
                <a:spcPct val="0"/>
              </a:spcBef>
              <a:spcAft>
                <a:spcPct val="0"/>
              </a:spcAft>
            </a:pPr>
            <a:endParaRPr lang="en-US" sz="800" b="1" u="sng" dirty="0">
              <a:solidFill>
                <a:srgbClr val="FF0000"/>
              </a:solidFill>
              <a:latin typeface="Arial" charset="0"/>
              <a:cs typeface="Times New Roman" pitchFamily="18" charset="0"/>
            </a:endParaRPr>
          </a:p>
          <a:p>
            <a:pPr defTabSz="141280" eaLnBrk="0" fontAlgn="base" hangingPunct="0">
              <a:spcBef>
                <a:spcPct val="0"/>
              </a:spcBef>
              <a:spcAft>
                <a:spcPct val="0"/>
              </a:spcAft>
            </a:pPr>
            <a:r>
              <a:rPr lang="en-US" sz="900" b="1" u="sng" dirty="0">
                <a:latin typeface="Arial" charset="0"/>
                <a:cs typeface="Times New Roman" pitchFamily="18" charset="0"/>
              </a:rPr>
              <a:t>EW &amp; DECOY:</a:t>
            </a:r>
            <a:endParaRPr lang="en-US" sz="900" b="1" dirty="0">
              <a:latin typeface="Arial" charset="0"/>
              <a:cs typeface="Times New Roman" pitchFamily="18" charset="0"/>
            </a:endParaRPr>
          </a:p>
          <a:p>
            <a:pPr defTabSz="141280" eaLnBrk="0" fontAlgn="base" hangingPunct="0">
              <a:spcBef>
                <a:spcPct val="0"/>
              </a:spcBef>
              <a:spcAft>
                <a:spcPct val="0"/>
              </a:spcAft>
              <a:buFontTx/>
              <a:buChar char="•"/>
            </a:pPr>
            <a:r>
              <a:rPr lang="en-US" sz="800" b="1" dirty="0">
                <a:latin typeface="Arial" charset="0"/>
                <a:cs typeface="Times New Roman" pitchFamily="18" charset="0"/>
              </a:rPr>
              <a:t> AN/SLQ-32(V)7 SEWIP BLK III</a:t>
            </a:r>
          </a:p>
          <a:p>
            <a:pPr defTabSz="141280" eaLnBrk="0" fontAlgn="base" hangingPunct="0">
              <a:spcBef>
                <a:spcPct val="0"/>
              </a:spcBef>
              <a:spcAft>
                <a:spcPct val="0"/>
              </a:spcAft>
              <a:buFontTx/>
              <a:buChar char="•"/>
            </a:pPr>
            <a:r>
              <a:rPr lang="en-US" sz="800" b="1" dirty="0">
                <a:latin typeface="Arial" charset="0"/>
                <a:cs typeface="Times New Roman" pitchFamily="18" charset="0"/>
              </a:rPr>
              <a:t> MK 53 Mod 5 DLS - SRBOC, NULKA</a:t>
            </a:r>
          </a:p>
          <a:p>
            <a:pPr defTabSz="141280" eaLnBrk="0" fontAlgn="base" hangingPunct="0">
              <a:spcBef>
                <a:spcPct val="0"/>
              </a:spcBef>
              <a:spcAft>
                <a:spcPct val="0"/>
              </a:spcAft>
              <a:buFontTx/>
              <a:buChar char="•"/>
            </a:pPr>
            <a:r>
              <a:rPr lang="en-US" sz="800" b="1" dirty="0">
                <a:latin typeface="Arial" charset="0"/>
                <a:cs typeface="Times New Roman" pitchFamily="18" charset="0"/>
              </a:rPr>
              <a:t> AN/SLQ-25E NIXIE</a:t>
            </a:r>
          </a:p>
          <a:p>
            <a:pPr defTabSz="141280" eaLnBrk="0" fontAlgn="base" hangingPunct="0">
              <a:spcBef>
                <a:spcPct val="0"/>
              </a:spcBef>
              <a:spcAft>
                <a:spcPct val="0"/>
              </a:spcAft>
              <a:buFontTx/>
              <a:buChar char="•"/>
            </a:pPr>
            <a:r>
              <a:rPr lang="da-DK" sz="800" b="1" dirty="0">
                <a:latin typeface="Arial" charset="0"/>
                <a:cs typeface="Times New Roman" pitchFamily="18" charset="0"/>
              </a:rPr>
              <a:t> ADC MK2 Mod 4/6 Torpedo CM</a:t>
            </a:r>
          </a:p>
          <a:p>
            <a:pPr defTabSz="119046" eaLnBrk="0" fontAlgn="base" hangingPunct="0">
              <a:spcBef>
                <a:spcPct val="0"/>
              </a:spcBef>
              <a:spcAft>
                <a:spcPct val="0"/>
              </a:spcAft>
              <a:defRPr/>
            </a:pPr>
            <a:endParaRPr lang="en-US" sz="900" b="1" u="sng" dirty="0">
              <a:latin typeface="Arial" charset="0"/>
              <a:cs typeface="Times New Roman" charset="0"/>
            </a:endParaRPr>
          </a:p>
          <a:p>
            <a:pPr defTabSz="119046" eaLnBrk="0" fontAlgn="base" hangingPunct="0">
              <a:spcBef>
                <a:spcPct val="0"/>
              </a:spcBef>
              <a:spcAft>
                <a:spcPct val="0"/>
              </a:spcAft>
              <a:defRPr/>
            </a:pPr>
            <a:r>
              <a:rPr lang="en-US" sz="900" b="1" u="sng" dirty="0" smtClean="0">
                <a:latin typeface="Arial" charset="0"/>
                <a:cs typeface="Times New Roman" charset="0"/>
              </a:rPr>
              <a:t>C4I SYSTEMS:</a:t>
            </a:r>
            <a:endParaRPr lang="en-US" sz="900" b="1" dirty="0">
              <a:latin typeface="Arial" charset="0"/>
              <a:cs typeface="Times New Roman" charset="0"/>
            </a:endParaRPr>
          </a:p>
          <a:p>
            <a:pPr marL="54056" indent="-54056" defTabSz="119046" eaLnBrk="0" fontAlgn="base" hangingPunct="0">
              <a:spcBef>
                <a:spcPct val="0"/>
              </a:spcBef>
              <a:spcAft>
                <a:spcPct val="0"/>
              </a:spcAft>
              <a:buFontTx/>
              <a:buChar char="•"/>
              <a:defRPr/>
            </a:pPr>
            <a:r>
              <a:rPr lang="en-US" sz="900" b="1" dirty="0">
                <a:latin typeface="Arial" charset="0"/>
                <a:cs typeface="Times New Roman" charset="0"/>
              </a:rPr>
              <a:t> </a:t>
            </a:r>
            <a:r>
              <a:rPr lang="en-US" sz="800" b="1" dirty="0">
                <a:latin typeface="Arial" charset="0"/>
                <a:cs typeface="Times New Roman" charset="0"/>
              </a:rPr>
              <a:t>DDG 51 Flt III Like  </a:t>
            </a:r>
            <a:r>
              <a:rPr lang="en-US" sz="800" b="1" dirty="0" err="1">
                <a:latin typeface="Arial" charset="0"/>
                <a:cs typeface="Times New Roman" charset="0"/>
              </a:rPr>
              <a:t>Comms</a:t>
            </a:r>
            <a:r>
              <a:rPr lang="en-US" sz="800" b="1" dirty="0">
                <a:latin typeface="Arial" charset="0"/>
                <a:cs typeface="Times New Roman" charset="0"/>
              </a:rPr>
              <a:t>. </a:t>
            </a:r>
            <a:r>
              <a:rPr lang="en-US" sz="800" b="1" dirty="0" smtClean="0">
                <a:latin typeface="Arial" charset="0"/>
                <a:cs typeface="Times New Roman" charset="0"/>
              </a:rPr>
              <a:t>Systems</a:t>
            </a:r>
          </a:p>
          <a:p>
            <a:pPr marL="54056" indent="-54056" defTabSz="119046" eaLnBrk="0" fontAlgn="base" hangingPunct="0">
              <a:spcBef>
                <a:spcPct val="0"/>
              </a:spcBef>
              <a:spcAft>
                <a:spcPct val="0"/>
              </a:spcAft>
              <a:buFontTx/>
              <a:buChar char="•"/>
              <a:defRPr/>
            </a:pPr>
            <a:endParaRPr lang="en-US" sz="800" b="1" dirty="0">
              <a:solidFill>
                <a:prstClr val="black"/>
              </a:solidFill>
              <a:latin typeface="Arial" charset="0"/>
              <a:cs typeface="Times New Roman" charset="0"/>
            </a:endParaRPr>
          </a:p>
          <a:p>
            <a:pPr defTabSz="119046" eaLnBrk="0" fontAlgn="base" hangingPunct="0">
              <a:spcBef>
                <a:spcPct val="0"/>
              </a:spcBef>
              <a:spcAft>
                <a:spcPct val="0"/>
              </a:spcAft>
              <a:defRPr/>
            </a:pPr>
            <a:r>
              <a:rPr lang="en-US" sz="900" b="1" u="sng" dirty="0">
                <a:solidFill>
                  <a:prstClr val="black"/>
                </a:solidFill>
                <a:latin typeface="Arial" charset="0"/>
                <a:cs typeface="Times New Roman" charset="0"/>
              </a:rPr>
              <a:t>FORCE PROTECTION:</a:t>
            </a:r>
            <a:endParaRPr lang="en-US" sz="900" b="1" dirty="0">
              <a:solidFill>
                <a:prstClr val="black"/>
              </a:solidFill>
              <a:latin typeface="Arial" charset="0"/>
              <a:cs typeface="Times New Roman" charset="0"/>
            </a:endParaRPr>
          </a:p>
          <a:p>
            <a:pPr marL="54056" indent="-54056" defTabSz="119046" eaLnBrk="0" fontAlgn="base" hangingPunct="0">
              <a:spcBef>
                <a:spcPct val="0"/>
              </a:spcBef>
              <a:spcAft>
                <a:spcPct val="0"/>
              </a:spcAft>
              <a:buFontTx/>
              <a:buChar char="•"/>
              <a:defRPr/>
            </a:pPr>
            <a:r>
              <a:rPr lang="en-US" sz="800" b="1" dirty="0">
                <a:solidFill>
                  <a:prstClr val="black"/>
                </a:solidFill>
                <a:latin typeface="Arial" charset="0"/>
                <a:cs typeface="Times New Roman" charset="0"/>
              </a:rPr>
              <a:t> 50 Cal Machine Guns</a:t>
            </a:r>
          </a:p>
          <a:p>
            <a:pPr marL="54056" indent="-54056" defTabSz="119046" eaLnBrk="0" fontAlgn="base" hangingPunct="0">
              <a:spcBef>
                <a:spcPct val="0"/>
              </a:spcBef>
              <a:spcAft>
                <a:spcPct val="0"/>
              </a:spcAft>
              <a:buFontTx/>
              <a:buChar char="•"/>
              <a:defRPr/>
            </a:pPr>
            <a:r>
              <a:rPr lang="en-US" sz="800" b="1" dirty="0">
                <a:solidFill>
                  <a:prstClr val="black"/>
                </a:solidFill>
                <a:latin typeface="Arial" charset="0"/>
                <a:cs typeface="Times New Roman" charset="0"/>
              </a:rPr>
              <a:t> MK 19 Grenade Launcher</a:t>
            </a:r>
          </a:p>
          <a:p>
            <a:pPr defTabSz="119046" eaLnBrk="0" fontAlgn="base" hangingPunct="0">
              <a:spcBef>
                <a:spcPct val="0"/>
              </a:spcBef>
              <a:spcAft>
                <a:spcPct val="0"/>
              </a:spcAft>
              <a:defRPr/>
            </a:pPr>
            <a:endParaRPr lang="en-US" sz="800" b="1" dirty="0">
              <a:solidFill>
                <a:prstClr val="black"/>
              </a:solidFill>
              <a:latin typeface="Arial" charset="0"/>
              <a:cs typeface="Times New Roman" charset="0"/>
            </a:endParaRPr>
          </a:p>
          <a:p>
            <a:pPr defTabSz="141280" eaLnBrk="0" fontAlgn="base" hangingPunct="0">
              <a:spcBef>
                <a:spcPct val="0"/>
              </a:spcBef>
              <a:spcAft>
                <a:spcPct val="0"/>
              </a:spcAft>
              <a:buFontTx/>
              <a:buChar char="•"/>
            </a:pPr>
            <a:endParaRPr lang="en-US" sz="800" b="1" dirty="0">
              <a:solidFill>
                <a:prstClr val="black"/>
              </a:solidFill>
              <a:latin typeface="Arial" charset="0"/>
              <a:cs typeface="Times New Roman" pitchFamily="18" charset="0"/>
            </a:endParaRPr>
          </a:p>
          <a:p>
            <a:pPr defTabSz="141280" eaLnBrk="0" fontAlgn="base" hangingPunct="0">
              <a:spcBef>
                <a:spcPct val="0"/>
              </a:spcBef>
              <a:spcAft>
                <a:spcPct val="0"/>
              </a:spcAft>
              <a:buFontTx/>
              <a:buChar char="•"/>
            </a:pPr>
            <a:endParaRPr lang="en-US" sz="800" b="1" dirty="0">
              <a:solidFill>
                <a:prstClr val="black"/>
              </a:solidFill>
              <a:latin typeface="Arial" charset="0"/>
              <a:cs typeface="Times New Roman" pitchFamily="18" charset="0"/>
            </a:endParaRPr>
          </a:p>
          <a:p>
            <a:pPr defTabSz="141280" eaLnBrk="0" fontAlgn="base" hangingPunct="0">
              <a:spcBef>
                <a:spcPct val="0"/>
              </a:spcBef>
              <a:spcAft>
                <a:spcPct val="0"/>
              </a:spcAft>
            </a:pPr>
            <a:endParaRPr lang="en-US" sz="800" b="1" dirty="0">
              <a:solidFill>
                <a:prstClr val="black"/>
              </a:solidFill>
              <a:latin typeface="Arial" charset="0"/>
              <a:cs typeface="Times New Roman" pitchFamily="18" charset="0"/>
            </a:endParaRPr>
          </a:p>
        </p:txBody>
      </p:sp>
    </p:spTree>
    <p:extLst>
      <p:ext uri="{BB962C8B-B14F-4D97-AF65-F5344CB8AC3E}">
        <p14:creationId xmlns:p14="http://schemas.microsoft.com/office/powerpoint/2010/main" val="3241121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A4A3B60-6FA3-4F17-9862-83EAAAB47813}" type="slidenum">
              <a:rPr lang="en-US" smtClean="0"/>
              <a:pPr/>
              <a:t>11</a:t>
            </a:fld>
            <a:endParaRPr lang="en-US" dirty="0"/>
          </a:p>
        </p:txBody>
      </p:sp>
      <p:sp>
        <p:nvSpPr>
          <p:cNvPr id="3" name="Title 2"/>
          <p:cNvSpPr>
            <a:spLocks noGrp="1"/>
          </p:cNvSpPr>
          <p:nvPr>
            <p:ph type="title"/>
          </p:nvPr>
        </p:nvSpPr>
        <p:spPr/>
        <p:txBody>
          <a:bodyPr/>
          <a:lstStyle/>
          <a:p>
            <a:r>
              <a:rPr lang="en-US" dirty="0" smtClean="0"/>
              <a:t>SHP0092 </a:t>
            </a:r>
            <a:r>
              <a:rPr lang="en-US" dirty="0" smtClean="0"/>
              <a:t>– </a:t>
            </a:r>
            <a:r>
              <a:rPr lang="en-US" dirty="0" err="1" smtClean="0"/>
              <a:t>Stackup</a:t>
            </a:r>
            <a:r>
              <a:rPr lang="en-US" dirty="0" smtClean="0"/>
              <a:t> Arrangements </a:t>
            </a:r>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612" t="31835" r="23591" b="37769"/>
          <a:stretch/>
        </p:blipFill>
        <p:spPr bwMode="auto">
          <a:xfrm>
            <a:off x="853857" y="1636295"/>
            <a:ext cx="7513925" cy="29028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14047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A4A3B60-6FA3-4F17-9862-83EAAAB47813}" type="slidenum">
              <a:rPr lang="en-US" smtClean="0"/>
              <a:pPr/>
              <a:t>12</a:t>
            </a:fld>
            <a:endParaRPr lang="en-US" dirty="0"/>
          </a:p>
        </p:txBody>
      </p:sp>
      <p:sp>
        <p:nvSpPr>
          <p:cNvPr id="3" name="Title 2"/>
          <p:cNvSpPr>
            <a:spLocks noGrp="1"/>
          </p:cNvSpPr>
          <p:nvPr>
            <p:ph type="title"/>
          </p:nvPr>
        </p:nvSpPr>
        <p:spPr/>
        <p:txBody>
          <a:bodyPr/>
          <a:lstStyle/>
          <a:p>
            <a:r>
              <a:rPr lang="en-US" dirty="0" smtClean="0"/>
              <a:t>SHP0092 </a:t>
            </a:r>
            <a:r>
              <a:rPr lang="en-US" dirty="0"/>
              <a:t>- ASSET in-board profile </a:t>
            </a:r>
          </a:p>
        </p:txBody>
      </p:sp>
      <p:grpSp>
        <p:nvGrpSpPr>
          <p:cNvPr id="5" name="Group 4"/>
          <p:cNvGrpSpPr/>
          <p:nvPr/>
        </p:nvGrpSpPr>
        <p:grpSpPr>
          <a:xfrm>
            <a:off x="1055961" y="1268818"/>
            <a:ext cx="7187816" cy="4416043"/>
            <a:chOff x="1773693" y="1709779"/>
            <a:chExt cx="5596613" cy="3438442"/>
          </a:xfrm>
        </p:grpSpPr>
        <p:pic>
          <p:nvPicPr>
            <p:cNvPr id="4" name="Picture 3"/>
            <p:cNvPicPr>
              <a:picLocks noChangeAspect="1"/>
            </p:cNvPicPr>
            <p:nvPr/>
          </p:nvPicPr>
          <p:blipFill>
            <a:blip r:embed="rId2"/>
            <a:stretch>
              <a:fillRect/>
            </a:stretch>
          </p:blipFill>
          <p:spPr>
            <a:xfrm>
              <a:off x="1773693" y="1709779"/>
              <a:ext cx="5596613" cy="3438442"/>
            </a:xfrm>
            <a:prstGeom prst="rect">
              <a:avLst/>
            </a:prstGeom>
          </p:spPr>
        </p:pic>
        <p:sp>
          <p:nvSpPr>
            <p:cNvPr id="11" name="Rectangle 10"/>
            <p:cNvSpPr/>
            <p:nvPr/>
          </p:nvSpPr>
          <p:spPr>
            <a:xfrm>
              <a:off x="6147029" y="3776578"/>
              <a:ext cx="406400" cy="260350"/>
            </a:xfrm>
            <a:prstGeom prst="rect">
              <a:avLst/>
            </a:prstGeom>
            <a:solidFill>
              <a:schemeClr val="tx2">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303624" y="3776578"/>
              <a:ext cx="139700" cy="165100"/>
            </a:xfrm>
            <a:prstGeom prst="rect">
              <a:avLst/>
            </a:prstGeom>
            <a:solidFill>
              <a:schemeClr val="tx2">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360899" y="3776578"/>
              <a:ext cx="412750" cy="355600"/>
            </a:xfrm>
            <a:prstGeom prst="rect">
              <a:avLst/>
            </a:prstGeom>
            <a:solidFill>
              <a:schemeClr val="tx2">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66070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A4A3B60-6FA3-4F17-9862-83EAAAB47813}" type="slidenum">
              <a:rPr lang="en-US" smtClean="0"/>
              <a:pPr/>
              <a:t>13</a:t>
            </a:fld>
            <a:endParaRPr lang="en-US" dirty="0"/>
          </a:p>
        </p:txBody>
      </p:sp>
      <p:sp>
        <p:nvSpPr>
          <p:cNvPr id="3" name="Title 2"/>
          <p:cNvSpPr>
            <a:spLocks noGrp="1"/>
          </p:cNvSpPr>
          <p:nvPr>
            <p:ph type="title"/>
          </p:nvPr>
        </p:nvSpPr>
        <p:spPr/>
        <p:txBody>
          <a:bodyPr/>
          <a:lstStyle/>
          <a:p>
            <a:r>
              <a:rPr lang="en-US" dirty="0" smtClean="0"/>
              <a:t>SHP0092 </a:t>
            </a:r>
            <a:r>
              <a:rPr lang="en-US" dirty="0" smtClean="0"/>
              <a:t>Principle Characteristics Pt1</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80726451"/>
              </p:ext>
            </p:extLst>
          </p:nvPr>
        </p:nvGraphicFramePr>
        <p:xfrm>
          <a:off x="385012" y="1294561"/>
          <a:ext cx="8325851" cy="4663440"/>
        </p:xfrm>
        <a:graphic>
          <a:graphicData uri="http://schemas.openxmlformats.org/drawingml/2006/table">
            <a:tbl>
              <a:tblPr firstRow="1" bandRow="1">
                <a:tableStyleId>{5C22544A-7EE6-4342-B048-85BDC9FD1C3A}</a:tableStyleId>
              </a:tblPr>
              <a:tblGrid>
                <a:gridCol w="2194559">
                  <a:extLst>
                    <a:ext uri="{9D8B030D-6E8A-4147-A177-3AD203B41FA5}">
                      <a16:colId xmlns:a16="http://schemas.microsoft.com/office/drawing/2014/main" val="1805765154"/>
                    </a:ext>
                  </a:extLst>
                </a:gridCol>
                <a:gridCol w="1193532">
                  <a:extLst>
                    <a:ext uri="{9D8B030D-6E8A-4147-A177-3AD203B41FA5}">
                      <a16:colId xmlns:a16="http://schemas.microsoft.com/office/drawing/2014/main" val="3322213518"/>
                    </a:ext>
                  </a:extLst>
                </a:gridCol>
                <a:gridCol w="1376413">
                  <a:extLst>
                    <a:ext uri="{9D8B030D-6E8A-4147-A177-3AD203B41FA5}">
                      <a16:colId xmlns:a16="http://schemas.microsoft.com/office/drawing/2014/main" val="3107985894"/>
                    </a:ext>
                  </a:extLst>
                </a:gridCol>
                <a:gridCol w="1260308">
                  <a:extLst>
                    <a:ext uri="{9D8B030D-6E8A-4147-A177-3AD203B41FA5}">
                      <a16:colId xmlns:a16="http://schemas.microsoft.com/office/drawing/2014/main" val="1641066489"/>
                    </a:ext>
                  </a:extLst>
                </a:gridCol>
                <a:gridCol w="1260308">
                  <a:extLst>
                    <a:ext uri="{9D8B030D-6E8A-4147-A177-3AD203B41FA5}">
                      <a16:colId xmlns:a16="http://schemas.microsoft.com/office/drawing/2014/main" val="1503215482"/>
                    </a:ext>
                  </a:extLst>
                </a:gridCol>
                <a:gridCol w="1040731">
                  <a:extLst>
                    <a:ext uri="{9D8B030D-6E8A-4147-A177-3AD203B41FA5}">
                      <a16:colId xmlns:a16="http://schemas.microsoft.com/office/drawing/2014/main" val="1720290629"/>
                    </a:ext>
                  </a:extLst>
                </a:gridCol>
              </a:tblGrid>
              <a:tr h="0">
                <a:tc>
                  <a:txBody>
                    <a:bodyPr/>
                    <a:lstStyle/>
                    <a:p>
                      <a:pPr algn="ctr"/>
                      <a:r>
                        <a:rPr lang="en-US" sz="2000" dirty="0" smtClean="0"/>
                        <a:t>ID</a:t>
                      </a:r>
                      <a:endParaRPr lang="en-US" sz="2000" dirty="0"/>
                    </a:p>
                  </a:txBody>
                  <a:tcPr/>
                </a:tc>
                <a:tc>
                  <a:txBody>
                    <a:bodyPr/>
                    <a:lstStyle/>
                    <a:p>
                      <a:pPr algn="ctr"/>
                      <a:r>
                        <a:rPr lang="en-US" sz="2000" dirty="0" smtClean="0"/>
                        <a:t>SHP0044</a:t>
                      </a:r>
                      <a:endParaRPr lang="en-US" sz="2000" dirty="0"/>
                    </a:p>
                  </a:txBody>
                  <a:tcPr/>
                </a:tc>
                <a:tc>
                  <a:txBody>
                    <a:bodyPr/>
                    <a:lstStyle/>
                    <a:p>
                      <a:pPr algn="ctr"/>
                      <a:r>
                        <a:rPr lang="en-US" sz="2000" dirty="0" smtClean="0"/>
                        <a:t>SHP0068</a:t>
                      </a:r>
                      <a:endParaRPr lang="en-US" sz="2000" dirty="0"/>
                    </a:p>
                  </a:txBody>
                  <a:tcPr/>
                </a:tc>
                <a:tc>
                  <a:txBody>
                    <a:bodyPr/>
                    <a:lstStyle/>
                    <a:p>
                      <a:pPr algn="ctr"/>
                      <a:r>
                        <a:rPr lang="en-US" sz="2000" dirty="0" smtClean="0"/>
                        <a:t>SHP0078</a:t>
                      </a:r>
                      <a:endParaRPr lang="en-US" sz="2000" dirty="0"/>
                    </a:p>
                  </a:txBody>
                  <a:tcPr/>
                </a:tc>
                <a:tc>
                  <a:txBody>
                    <a:bodyPr/>
                    <a:lstStyle/>
                    <a:p>
                      <a:pPr algn="ctr"/>
                      <a:r>
                        <a:rPr lang="en-US" sz="2000" dirty="0" smtClean="0"/>
                        <a:t>SHP0092</a:t>
                      </a:r>
                      <a:endParaRPr lang="en-US" sz="2000" dirty="0"/>
                    </a:p>
                  </a:txBody>
                  <a:tcPr/>
                </a:tc>
                <a:tc>
                  <a:txBody>
                    <a:bodyPr/>
                    <a:lstStyle/>
                    <a:p>
                      <a:pPr algn="ctr"/>
                      <a:r>
                        <a:rPr lang="en-US" sz="2000" dirty="0" smtClean="0"/>
                        <a:t>units</a:t>
                      </a:r>
                      <a:endParaRPr lang="en-US" sz="2000" dirty="0"/>
                    </a:p>
                  </a:txBody>
                  <a:tcPr/>
                </a:tc>
                <a:extLst>
                  <a:ext uri="{0D108BD9-81ED-4DB2-BD59-A6C34878D82A}">
                    <a16:rowId xmlns:a16="http://schemas.microsoft.com/office/drawing/2014/main" val="167912366"/>
                  </a:ext>
                </a:extLst>
              </a:tr>
              <a:tr h="0">
                <a:tc>
                  <a:txBody>
                    <a:bodyPr/>
                    <a:lstStyle/>
                    <a:p>
                      <a:r>
                        <a:rPr lang="en-US" sz="2000" dirty="0" err="1" smtClean="0"/>
                        <a:t>Lwl</a:t>
                      </a:r>
                      <a:r>
                        <a:rPr lang="en-US" sz="2000" dirty="0" smtClean="0"/>
                        <a:t>/LBP</a:t>
                      </a:r>
                      <a:endParaRPr lang="en-US" sz="2000" dirty="0"/>
                    </a:p>
                  </a:txBody>
                  <a:tcPr/>
                </a:tc>
                <a:tc>
                  <a:txBody>
                    <a:bodyPr/>
                    <a:lstStyle/>
                    <a:p>
                      <a:pPr algn="ctr"/>
                      <a:r>
                        <a:rPr lang="en-US" sz="2000" dirty="0" smtClean="0"/>
                        <a:t>176.0</a:t>
                      </a:r>
                      <a:endParaRPr lang="en-US" sz="2000" dirty="0"/>
                    </a:p>
                  </a:txBody>
                  <a:tcPr/>
                </a:tc>
                <a:tc>
                  <a:txBody>
                    <a:bodyPr/>
                    <a:lstStyle/>
                    <a:p>
                      <a:pPr algn="ctr"/>
                      <a:r>
                        <a:rPr lang="en-US" sz="2000" dirty="0" smtClean="0"/>
                        <a:t>159.3</a:t>
                      </a:r>
                      <a:endParaRPr lang="en-US" sz="2000" dirty="0"/>
                    </a:p>
                  </a:txBody>
                  <a:tcPr/>
                </a:tc>
                <a:tc>
                  <a:txBody>
                    <a:bodyPr/>
                    <a:lstStyle/>
                    <a:p>
                      <a:pPr algn="ctr"/>
                      <a:r>
                        <a:rPr lang="en-US" sz="2000" dirty="0" smtClean="0"/>
                        <a:t>165.0</a:t>
                      </a:r>
                      <a:endParaRPr lang="en-US" sz="2000" dirty="0"/>
                    </a:p>
                  </a:txBody>
                  <a:tcPr/>
                </a:tc>
                <a:tc>
                  <a:txBody>
                    <a:bodyPr/>
                    <a:lstStyle/>
                    <a:p>
                      <a:pPr algn="ctr"/>
                      <a:r>
                        <a:rPr lang="en-US" sz="2000" dirty="0" smtClean="0"/>
                        <a:t>165.0</a:t>
                      </a:r>
                      <a:endParaRPr lang="en-US" sz="2000" dirty="0"/>
                    </a:p>
                  </a:txBody>
                  <a:tcPr/>
                </a:tc>
                <a:tc>
                  <a:txBody>
                    <a:bodyPr/>
                    <a:lstStyle/>
                    <a:p>
                      <a:pPr algn="ctr"/>
                      <a:r>
                        <a:rPr lang="en-US" sz="2000" dirty="0" smtClean="0"/>
                        <a:t>m</a:t>
                      </a:r>
                      <a:endParaRPr lang="en-US" sz="2000" dirty="0"/>
                    </a:p>
                  </a:txBody>
                  <a:tcPr/>
                </a:tc>
                <a:extLst>
                  <a:ext uri="{0D108BD9-81ED-4DB2-BD59-A6C34878D82A}">
                    <a16:rowId xmlns:a16="http://schemas.microsoft.com/office/drawing/2014/main" val="3216031766"/>
                  </a:ext>
                </a:extLst>
              </a:tr>
              <a:tr h="0">
                <a:tc>
                  <a:txBody>
                    <a:bodyPr/>
                    <a:lstStyle/>
                    <a:p>
                      <a:r>
                        <a:rPr lang="en-US" sz="2000" dirty="0" smtClean="0"/>
                        <a:t>Beam</a:t>
                      </a:r>
                      <a:endParaRPr lang="en-US" sz="2000" dirty="0"/>
                    </a:p>
                  </a:txBody>
                  <a:tcPr/>
                </a:tc>
                <a:tc>
                  <a:txBody>
                    <a:bodyPr/>
                    <a:lstStyle/>
                    <a:p>
                      <a:pPr algn="ctr"/>
                      <a:r>
                        <a:rPr lang="en-US" sz="2000" dirty="0" smtClean="0"/>
                        <a:t>22.5</a:t>
                      </a:r>
                      <a:endParaRPr lang="en-US" sz="2000" dirty="0"/>
                    </a:p>
                  </a:txBody>
                  <a:tcPr/>
                </a:tc>
                <a:tc>
                  <a:txBody>
                    <a:bodyPr/>
                    <a:lstStyle/>
                    <a:p>
                      <a:pPr algn="ctr"/>
                      <a:r>
                        <a:rPr lang="en-US" sz="2000" dirty="0" smtClean="0"/>
                        <a:t>21.8</a:t>
                      </a:r>
                      <a:endParaRPr lang="en-US" sz="2000" dirty="0"/>
                    </a:p>
                  </a:txBody>
                  <a:tcPr/>
                </a:tc>
                <a:tc>
                  <a:txBody>
                    <a:bodyPr/>
                    <a:lstStyle/>
                    <a:p>
                      <a:pPr algn="ctr"/>
                      <a:r>
                        <a:rPr lang="en-US" sz="2000" dirty="0" smtClean="0"/>
                        <a:t>21.7</a:t>
                      </a:r>
                      <a:endParaRPr lang="en-US" sz="2000" dirty="0"/>
                    </a:p>
                  </a:txBody>
                  <a:tcPr/>
                </a:tc>
                <a:tc>
                  <a:txBody>
                    <a:bodyPr/>
                    <a:lstStyle/>
                    <a:p>
                      <a:pPr algn="ctr"/>
                      <a:r>
                        <a:rPr lang="en-US" sz="2000" dirty="0" smtClean="0"/>
                        <a:t>21.9</a:t>
                      </a:r>
                      <a:endParaRPr lang="en-US" sz="2000" dirty="0"/>
                    </a:p>
                  </a:txBody>
                  <a:tcPr/>
                </a:tc>
                <a:tc>
                  <a:txBody>
                    <a:bodyPr/>
                    <a:lstStyle/>
                    <a:p>
                      <a:pPr algn="ctr"/>
                      <a:r>
                        <a:rPr lang="en-US" sz="2000" dirty="0" smtClean="0"/>
                        <a:t>m</a:t>
                      </a:r>
                    </a:p>
                  </a:txBody>
                  <a:tcPr/>
                </a:tc>
                <a:extLst>
                  <a:ext uri="{0D108BD9-81ED-4DB2-BD59-A6C34878D82A}">
                    <a16:rowId xmlns:a16="http://schemas.microsoft.com/office/drawing/2014/main" val="4222526519"/>
                  </a:ext>
                </a:extLst>
              </a:tr>
              <a:tr h="0">
                <a:tc>
                  <a:txBody>
                    <a:bodyPr/>
                    <a:lstStyle/>
                    <a:p>
                      <a:r>
                        <a:rPr lang="en-US" sz="2000" dirty="0" smtClean="0"/>
                        <a:t>Depth</a:t>
                      </a:r>
                      <a:endParaRPr lang="en-US" sz="2000" dirty="0"/>
                    </a:p>
                  </a:txBody>
                  <a:tcPr/>
                </a:tc>
                <a:tc>
                  <a:txBody>
                    <a:bodyPr/>
                    <a:lstStyle/>
                    <a:p>
                      <a:pPr algn="ctr"/>
                      <a:r>
                        <a:rPr lang="en-US" sz="2000" dirty="0" smtClean="0"/>
                        <a:t>15.5</a:t>
                      </a:r>
                      <a:endParaRPr lang="en-US" sz="2000" dirty="0"/>
                    </a:p>
                  </a:txBody>
                  <a:tcPr/>
                </a:tc>
                <a:tc>
                  <a:txBody>
                    <a:bodyPr/>
                    <a:lstStyle/>
                    <a:p>
                      <a:pPr algn="ctr"/>
                      <a:r>
                        <a:rPr lang="en-US" sz="2000" dirty="0" smtClean="0"/>
                        <a:t>15.5</a:t>
                      </a:r>
                      <a:endParaRPr lang="en-US" sz="2000" dirty="0"/>
                    </a:p>
                  </a:txBody>
                  <a:tcPr/>
                </a:tc>
                <a:tc>
                  <a:txBody>
                    <a:bodyPr/>
                    <a:lstStyle/>
                    <a:p>
                      <a:pPr algn="ctr"/>
                      <a:r>
                        <a:rPr lang="en-US" sz="2000" dirty="0" smtClean="0"/>
                        <a:t>15.5</a:t>
                      </a:r>
                      <a:endParaRPr lang="en-US" sz="2000" dirty="0"/>
                    </a:p>
                  </a:txBody>
                  <a:tcPr/>
                </a:tc>
                <a:tc>
                  <a:txBody>
                    <a:bodyPr/>
                    <a:lstStyle/>
                    <a:p>
                      <a:pPr algn="ctr"/>
                      <a:r>
                        <a:rPr lang="en-US" sz="2000" dirty="0" smtClean="0"/>
                        <a:t>15.5</a:t>
                      </a:r>
                      <a:endParaRPr lang="en-US" sz="2000" dirty="0"/>
                    </a:p>
                  </a:txBody>
                  <a:tcPr/>
                </a:tc>
                <a:tc>
                  <a:txBody>
                    <a:bodyPr/>
                    <a:lstStyle/>
                    <a:p>
                      <a:pPr algn="ctr"/>
                      <a:r>
                        <a:rPr lang="en-US" sz="2000" dirty="0" smtClean="0"/>
                        <a:t>m</a:t>
                      </a:r>
                      <a:endParaRPr lang="en-US" sz="2000" dirty="0"/>
                    </a:p>
                  </a:txBody>
                  <a:tcPr/>
                </a:tc>
                <a:extLst>
                  <a:ext uri="{0D108BD9-81ED-4DB2-BD59-A6C34878D82A}">
                    <a16:rowId xmlns:a16="http://schemas.microsoft.com/office/drawing/2014/main" val="3901311611"/>
                  </a:ext>
                </a:extLst>
              </a:tr>
              <a:tr h="0">
                <a:tc>
                  <a:txBody>
                    <a:bodyPr/>
                    <a:lstStyle/>
                    <a:p>
                      <a:r>
                        <a:rPr lang="en-US" sz="2000" dirty="0" smtClean="0"/>
                        <a:t>Design</a:t>
                      </a:r>
                      <a:r>
                        <a:rPr lang="en-US" sz="2000" baseline="0" dirty="0" smtClean="0"/>
                        <a:t> Draft</a:t>
                      </a:r>
                      <a:endParaRPr lang="en-US" sz="2000" dirty="0"/>
                    </a:p>
                  </a:txBody>
                  <a:tcPr/>
                </a:tc>
                <a:tc>
                  <a:txBody>
                    <a:bodyPr/>
                    <a:lstStyle/>
                    <a:p>
                      <a:pPr algn="ctr"/>
                      <a:r>
                        <a:rPr lang="en-US" sz="2000" dirty="0" smtClean="0"/>
                        <a:t>7.1</a:t>
                      </a:r>
                      <a:endParaRPr lang="en-US" sz="2000" dirty="0"/>
                    </a:p>
                  </a:txBody>
                  <a:tcPr/>
                </a:tc>
                <a:tc>
                  <a:txBody>
                    <a:bodyPr/>
                    <a:lstStyle/>
                    <a:p>
                      <a:pPr algn="ctr"/>
                      <a:r>
                        <a:rPr lang="en-US" sz="2000" dirty="0" smtClean="0"/>
                        <a:t>7.21</a:t>
                      </a:r>
                      <a:endParaRPr lang="en-US" sz="2000" dirty="0"/>
                    </a:p>
                  </a:txBody>
                  <a:tcPr/>
                </a:tc>
                <a:tc>
                  <a:txBody>
                    <a:bodyPr/>
                    <a:lstStyle/>
                    <a:p>
                      <a:pPr algn="ctr"/>
                      <a:r>
                        <a:rPr lang="en-US" sz="2000" dirty="0" smtClean="0"/>
                        <a:t>7.21</a:t>
                      </a:r>
                      <a:endParaRPr lang="en-US" sz="2000" dirty="0"/>
                    </a:p>
                  </a:txBody>
                  <a:tcPr/>
                </a:tc>
                <a:tc>
                  <a:txBody>
                    <a:bodyPr/>
                    <a:lstStyle/>
                    <a:p>
                      <a:pPr algn="ctr"/>
                      <a:r>
                        <a:rPr lang="en-US" sz="2000" dirty="0" smtClean="0"/>
                        <a:t>7.21</a:t>
                      </a:r>
                      <a:endParaRPr lang="en-US" sz="2000" dirty="0"/>
                    </a:p>
                  </a:txBody>
                  <a:tcPr/>
                </a:tc>
                <a:tc>
                  <a:txBody>
                    <a:bodyPr/>
                    <a:lstStyle/>
                    <a:p>
                      <a:pPr algn="ctr"/>
                      <a:r>
                        <a:rPr lang="en-US" sz="2000" dirty="0" smtClean="0"/>
                        <a:t>m</a:t>
                      </a:r>
                      <a:endParaRPr lang="en-US" sz="2000" dirty="0"/>
                    </a:p>
                  </a:txBody>
                  <a:tcPr/>
                </a:tc>
                <a:extLst>
                  <a:ext uri="{0D108BD9-81ED-4DB2-BD59-A6C34878D82A}">
                    <a16:rowId xmlns:a16="http://schemas.microsoft.com/office/drawing/2014/main" val="2210812543"/>
                  </a:ext>
                </a:extLst>
              </a:tr>
              <a:tr h="0">
                <a:tc>
                  <a:txBody>
                    <a:bodyPr/>
                    <a:lstStyle/>
                    <a:p>
                      <a:r>
                        <a:rPr lang="en-US" sz="2000" dirty="0" smtClean="0"/>
                        <a:t>Full Load Draft</a:t>
                      </a:r>
                      <a:endParaRPr lang="en-US" sz="2000" dirty="0"/>
                    </a:p>
                  </a:txBody>
                  <a:tcPr/>
                </a:tc>
                <a:tc>
                  <a:txBody>
                    <a:bodyPr/>
                    <a:lstStyle/>
                    <a:p>
                      <a:pPr algn="ctr"/>
                      <a:r>
                        <a:rPr lang="en-US" sz="2000" dirty="0" smtClean="0"/>
                        <a:t>6.79</a:t>
                      </a:r>
                      <a:endParaRPr lang="en-US" sz="2000" dirty="0"/>
                    </a:p>
                  </a:txBody>
                  <a:tcPr/>
                </a:tc>
                <a:tc>
                  <a:txBody>
                    <a:bodyPr/>
                    <a:lstStyle/>
                    <a:p>
                      <a:pPr algn="ctr"/>
                      <a:r>
                        <a:rPr lang="en-US" sz="2000" dirty="0" smtClean="0"/>
                        <a:t>7.01</a:t>
                      </a:r>
                      <a:endParaRPr lang="en-US" sz="2000" dirty="0"/>
                    </a:p>
                  </a:txBody>
                  <a:tcPr/>
                </a:tc>
                <a:tc>
                  <a:txBody>
                    <a:bodyPr/>
                    <a:lstStyle/>
                    <a:p>
                      <a:pPr algn="ctr"/>
                      <a:r>
                        <a:rPr lang="en-US" sz="2000" dirty="0" smtClean="0"/>
                        <a:t>7.18</a:t>
                      </a:r>
                      <a:endParaRPr lang="en-US" sz="2000" dirty="0"/>
                    </a:p>
                  </a:txBody>
                  <a:tcPr/>
                </a:tc>
                <a:tc>
                  <a:txBody>
                    <a:bodyPr/>
                    <a:lstStyle/>
                    <a:p>
                      <a:pPr algn="ctr"/>
                      <a:r>
                        <a:rPr lang="en-US" sz="2000" dirty="0" smtClean="0"/>
                        <a:t>7.01</a:t>
                      </a:r>
                      <a:endParaRPr lang="en-US" sz="2000" dirty="0"/>
                    </a:p>
                  </a:txBody>
                  <a:tcPr/>
                </a:tc>
                <a:tc>
                  <a:txBody>
                    <a:bodyPr/>
                    <a:lstStyle/>
                    <a:p>
                      <a:pPr algn="ctr"/>
                      <a:r>
                        <a:rPr lang="en-US" sz="2000" dirty="0" smtClean="0"/>
                        <a:t>m</a:t>
                      </a:r>
                      <a:endParaRPr lang="en-US" sz="2000" dirty="0"/>
                    </a:p>
                  </a:txBody>
                  <a:tcPr/>
                </a:tc>
                <a:extLst>
                  <a:ext uri="{0D108BD9-81ED-4DB2-BD59-A6C34878D82A}">
                    <a16:rowId xmlns:a16="http://schemas.microsoft.com/office/drawing/2014/main" val="4124093419"/>
                  </a:ext>
                </a:extLst>
              </a:tr>
              <a:tr h="0">
                <a:tc>
                  <a:txBody>
                    <a:bodyPr/>
                    <a:lstStyle/>
                    <a:p>
                      <a:r>
                        <a:rPr lang="en-US" sz="2000" dirty="0" smtClean="0"/>
                        <a:t>Full Load </a:t>
                      </a:r>
                      <a:r>
                        <a:rPr lang="en-US" sz="2000" dirty="0" err="1" smtClean="0"/>
                        <a:t>Disp</a:t>
                      </a:r>
                      <a:endParaRPr lang="en-US" sz="2000" dirty="0"/>
                    </a:p>
                  </a:txBody>
                  <a:tcPr/>
                </a:tc>
                <a:tc>
                  <a:txBody>
                    <a:bodyPr/>
                    <a:lstStyle/>
                    <a:p>
                      <a:pPr algn="ctr"/>
                      <a:r>
                        <a:rPr lang="en-US" sz="2000" dirty="0" smtClean="0"/>
                        <a:t>13,944</a:t>
                      </a:r>
                      <a:endParaRPr lang="en-US" sz="2000" dirty="0"/>
                    </a:p>
                  </a:txBody>
                  <a:tcPr/>
                </a:tc>
                <a:tc>
                  <a:txBody>
                    <a:bodyPr/>
                    <a:lstStyle/>
                    <a:p>
                      <a:pPr algn="ctr"/>
                      <a:r>
                        <a:rPr lang="en-US" sz="2000" dirty="0" smtClean="0"/>
                        <a:t>12,856</a:t>
                      </a:r>
                      <a:endParaRPr lang="en-US" sz="2000" dirty="0"/>
                    </a:p>
                  </a:txBody>
                  <a:tcPr/>
                </a:tc>
                <a:tc>
                  <a:txBody>
                    <a:bodyPr/>
                    <a:lstStyle/>
                    <a:p>
                      <a:pPr algn="ctr"/>
                      <a:r>
                        <a:rPr lang="en-US" sz="2000" dirty="0" smtClean="0"/>
                        <a:t>13,735</a:t>
                      </a:r>
                      <a:endParaRPr lang="en-US" sz="2000" dirty="0"/>
                    </a:p>
                  </a:txBody>
                  <a:tcPr/>
                </a:tc>
                <a:tc>
                  <a:txBody>
                    <a:bodyPr/>
                    <a:lstStyle/>
                    <a:p>
                      <a:pPr algn="ctr"/>
                      <a:r>
                        <a:rPr lang="en-US" sz="2000" dirty="0" smtClean="0"/>
                        <a:t>13,421</a:t>
                      </a:r>
                      <a:endParaRPr lang="en-US" sz="2000" dirty="0"/>
                    </a:p>
                  </a:txBody>
                  <a:tcPr/>
                </a:tc>
                <a:tc>
                  <a:txBody>
                    <a:bodyPr/>
                    <a:lstStyle/>
                    <a:p>
                      <a:pPr algn="ctr"/>
                      <a:r>
                        <a:rPr lang="en-US" sz="2000" dirty="0" err="1" smtClean="0"/>
                        <a:t>mt</a:t>
                      </a:r>
                      <a:endParaRPr lang="en-US" sz="2000" dirty="0"/>
                    </a:p>
                  </a:txBody>
                  <a:tcPr/>
                </a:tc>
                <a:extLst>
                  <a:ext uri="{0D108BD9-81ED-4DB2-BD59-A6C34878D82A}">
                    <a16:rowId xmlns:a16="http://schemas.microsoft.com/office/drawing/2014/main" val="342301744"/>
                  </a:ext>
                </a:extLst>
              </a:tr>
              <a:tr h="0">
                <a:tc>
                  <a:txBody>
                    <a:bodyPr/>
                    <a:lstStyle/>
                    <a:p>
                      <a:r>
                        <a:rPr lang="en-US" sz="2000" dirty="0" smtClean="0"/>
                        <a:t>Accommodations</a:t>
                      </a:r>
                      <a:endParaRPr lang="en-US" sz="2000" dirty="0"/>
                    </a:p>
                  </a:txBody>
                  <a:tcPr/>
                </a:tc>
                <a:tc>
                  <a:txBody>
                    <a:bodyPr/>
                    <a:lstStyle/>
                    <a:p>
                      <a:pPr algn="ctr"/>
                      <a:r>
                        <a:rPr lang="en-US" sz="2000" dirty="0" smtClean="0"/>
                        <a:t>390</a:t>
                      </a:r>
                      <a:endParaRPr lang="en-US" sz="2000" dirty="0"/>
                    </a:p>
                  </a:txBody>
                  <a:tcPr/>
                </a:tc>
                <a:tc>
                  <a:txBody>
                    <a:bodyPr/>
                    <a:lstStyle/>
                    <a:p>
                      <a:pPr algn="ctr"/>
                      <a:r>
                        <a:rPr lang="en-US" sz="2000" dirty="0" smtClean="0"/>
                        <a:t>366</a:t>
                      </a:r>
                      <a:endParaRPr lang="en-US" sz="2000" dirty="0"/>
                    </a:p>
                  </a:txBody>
                  <a:tcPr/>
                </a:tc>
                <a:tc>
                  <a:txBody>
                    <a:bodyPr/>
                    <a:lstStyle/>
                    <a:p>
                      <a:pPr algn="ctr"/>
                      <a:r>
                        <a:rPr lang="en-US" sz="2000" dirty="0" smtClean="0"/>
                        <a:t>366</a:t>
                      </a:r>
                      <a:endParaRPr lang="en-US" sz="2000" dirty="0"/>
                    </a:p>
                  </a:txBody>
                  <a:tcPr/>
                </a:tc>
                <a:tc>
                  <a:txBody>
                    <a:bodyPr/>
                    <a:lstStyle/>
                    <a:p>
                      <a:pPr algn="ctr"/>
                      <a:r>
                        <a:rPr lang="en-US" sz="2000" dirty="0" smtClean="0"/>
                        <a:t>366</a:t>
                      </a:r>
                      <a:endParaRPr lang="en-US" sz="2000" dirty="0"/>
                    </a:p>
                  </a:txBody>
                  <a:tcPr/>
                </a:tc>
                <a:tc>
                  <a:txBody>
                    <a:bodyPr/>
                    <a:lstStyle/>
                    <a:p>
                      <a:pPr algn="ctr"/>
                      <a:endParaRPr lang="en-US" sz="2000" dirty="0"/>
                    </a:p>
                  </a:txBody>
                  <a:tcPr/>
                </a:tc>
                <a:extLst>
                  <a:ext uri="{0D108BD9-81ED-4DB2-BD59-A6C34878D82A}">
                    <a16:rowId xmlns:a16="http://schemas.microsoft.com/office/drawing/2014/main" val="359475610"/>
                  </a:ext>
                </a:extLst>
              </a:tr>
              <a:tr h="0">
                <a:tc>
                  <a:txBody>
                    <a:bodyPr/>
                    <a:lstStyle/>
                    <a:p>
                      <a:pPr marL="0" algn="l" defTabSz="914400" rtl="0" eaLnBrk="1" latinLnBrk="0" hangingPunct="1"/>
                      <a:r>
                        <a:rPr lang="en-US" sz="2000" kern="1200" dirty="0" smtClean="0">
                          <a:solidFill>
                            <a:schemeClr val="dk1"/>
                          </a:solidFill>
                          <a:latin typeface="+mn-lt"/>
                          <a:ea typeface="+mn-ea"/>
                          <a:cs typeface="+mn-cs"/>
                        </a:rPr>
                        <a:t>Ballast Tankage Sizing Criteria</a:t>
                      </a:r>
                      <a:endParaRPr lang="en-US" sz="2000" kern="1200" dirty="0">
                        <a:solidFill>
                          <a:schemeClr val="dk1"/>
                        </a:solidFill>
                        <a:latin typeface="+mn-lt"/>
                        <a:ea typeface="+mn-ea"/>
                        <a:cs typeface="+mn-cs"/>
                      </a:endParaRPr>
                    </a:p>
                  </a:txBody>
                  <a:tcPr/>
                </a:tc>
                <a:tc>
                  <a:txBody>
                    <a:bodyPr/>
                    <a:lstStyle/>
                    <a:p>
                      <a:pPr algn="ctr"/>
                      <a:r>
                        <a:rPr lang="en-US" sz="2000" dirty="0" smtClean="0"/>
                        <a:t>0.33</a:t>
                      </a:r>
                      <a:endParaRPr lang="en-US" sz="2000" dirty="0"/>
                    </a:p>
                  </a:txBody>
                  <a:tcPr anchor="ctr"/>
                </a:tc>
                <a:tc>
                  <a:txBody>
                    <a:bodyPr/>
                    <a:lstStyle/>
                    <a:p>
                      <a:pPr algn="ctr"/>
                      <a:r>
                        <a:rPr lang="en-US" sz="2000" dirty="0" smtClean="0"/>
                        <a:t>0.5</a:t>
                      </a:r>
                      <a:endParaRPr lang="en-US" sz="2000" dirty="0"/>
                    </a:p>
                  </a:txBody>
                  <a:tcPr anchor="ctr"/>
                </a:tc>
                <a:tc>
                  <a:txBody>
                    <a:bodyPr/>
                    <a:lstStyle/>
                    <a:p>
                      <a:pPr algn="ctr"/>
                      <a:r>
                        <a:rPr lang="en-US" sz="2000" dirty="0" smtClean="0"/>
                        <a:t>0.5</a:t>
                      </a:r>
                      <a:endParaRPr lang="en-US" sz="2000" dirty="0"/>
                    </a:p>
                  </a:txBody>
                  <a:tcPr anchor="ctr"/>
                </a:tc>
                <a:tc>
                  <a:txBody>
                    <a:bodyPr/>
                    <a:lstStyle/>
                    <a:p>
                      <a:pPr algn="ctr"/>
                      <a:r>
                        <a:rPr lang="en-US" sz="2000" dirty="0" smtClean="0"/>
                        <a:t>0.5</a:t>
                      </a:r>
                      <a:endParaRPr lang="en-US" sz="2000" dirty="0"/>
                    </a:p>
                  </a:txBody>
                  <a:tcPr anchor="ctr"/>
                </a:tc>
                <a:tc>
                  <a:txBody>
                    <a:bodyPr/>
                    <a:lstStyle/>
                    <a:p>
                      <a:pPr algn="ctr"/>
                      <a:endParaRPr lang="en-US" sz="2000" dirty="0"/>
                    </a:p>
                  </a:txBody>
                  <a:tcPr anchor="ctr"/>
                </a:tc>
                <a:extLst>
                  <a:ext uri="{0D108BD9-81ED-4DB2-BD59-A6C34878D82A}">
                    <a16:rowId xmlns:a16="http://schemas.microsoft.com/office/drawing/2014/main" val="4167858020"/>
                  </a:ext>
                </a:extLst>
              </a:tr>
              <a:tr h="0">
                <a:tc>
                  <a:txBody>
                    <a:bodyPr/>
                    <a:lstStyle/>
                    <a:p>
                      <a:pPr marL="0" algn="l" defTabSz="914400" rtl="0" eaLnBrk="1" latinLnBrk="0" hangingPunct="1"/>
                      <a:r>
                        <a:rPr lang="en-US" sz="2000" kern="1200" dirty="0" smtClean="0">
                          <a:solidFill>
                            <a:schemeClr val="dk1"/>
                          </a:solidFill>
                          <a:latin typeface="+mn-lt"/>
                          <a:ea typeface="+mn-ea"/>
                          <a:cs typeface="+mn-cs"/>
                        </a:rPr>
                        <a:t>GM/B BOSL Full </a:t>
                      </a:r>
                      <a:r>
                        <a:rPr lang="en-US" sz="2000" kern="1200" dirty="0" err="1" smtClean="0">
                          <a:solidFill>
                            <a:schemeClr val="dk1"/>
                          </a:solidFill>
                          <a:latin typeface="+mn-lt"/>
                          <a:ea typeface="+mn-ea"/>
                          <a:cs typeface="+mn-cs"/>
                        </a:rPr>
                        <a:t>Ld</a:t>
                      </a:r>
                      <a:endParaRPr lang="en-US" sz="2000" kern="1200" dirty="0">
                        <a:solidFill>
                          <a:schemeClr val="dk1"/>
                        </a:solidFill>
                        <a:latin typeface="+mn-lt"/>
                        <a:ea typeface="+mn-ea"/>
                        <a:cs typeface="+mn-cs"/>
                      </a:endParaRPr>
                    </a:p>
                  </a:txBody>
                  <a:tcPr/>
                </a:tc>
                <a:tc>
                  <a:txBody>
                    <a:bodyPr/>
                    <a:lstStyle/>
                    <a:p>
                      <a:pPr algn="ctr"/>
                      <a:endParaRPr lang="en-US" sz="2000" dirty="0"/>
                    </a:p>
                  </a:txBody>
                  <a:tcPr/>
                </a:tc>
                <a:tc>
                  <a:txBody>
                    <a:bodyPr/>
                    <a:lstStyle/>
                    <a:p>
                      <a:pPr algn="ctr"/>
                      <a:r>
                        <a:rPr lang="en-US" sz="2000" dirty="0" smtClean="0"/>
                        <a:t>13.7</a:t>
                      </a:r>
                      <a:endParaRPr lang="en-US" sz="2000" dirty="0"/>
                    </a:p>
                  </a:txBody>
                  <a:tcPr/>
                </a:tc>
                <a:tc>
                  <a:txBody>
                    <a:bodyPr/>
                    <a:lstStyle/>
                    <a:p>
                      <a:pPr algn="ctr"/>
                      <a:r>
                        <a:rPr lang="en-US" sz="2000" dirty="0" smtClean="0"/>
                        <a:t>13.9</a:t>
                      </a:r>
                      <a:endParaRPr lang="en-US" sz="2000" dirty="0"/>
                    </a:p>
                  </a:txBody>
                  <a:tcPr/>
                </a:tc>
                <a:tc>
                  <a:txBody>
                    <a:bodyPr/>
                    <a:lstStyle/>
                    <a:p>
                      <a:pPr algn="ctr"/>
                      <a:r>
                        <a:rPr lang="en-US" sz="2000" dirty="0" smtClean="0"/>
                        <a:t>14.7</a:t>
                      </a:r>
                      <a:endParaRPr lang="en-US" sz="2000" dirty="0"/>
                    </a:p>
                  </a:txBody>
                  <a:tcPr/>
                </a:tc>
                <a:tc>
                  <a:txBody>
                    <a:bodyPr/>
                    <a:lstStyle/>
                    <a:p>
                      <a:pPr algn="ctr"/>
                      <a:r>
                        <a:rPr lang="en-US" sz="2000" dirty="0" smtClean="0"/>
                        <a:t>%</a:t>
                      </a:r>
                      <a:endParaRPr lang="en-US" sz="2000" dirty="0"/>
                    </a:p>
                  </a:txBody>
                  <a:tcPr/>
                </a:tc>
                <a:extLst>
                  <a:ext uri="{0D108BD9-81ED-4DB2-BD59-A6C34878D82A}">
                    <a16:rowId xmlns:a16="http://schemas.microsoft.com/office/drawing/2014/main" val="4167694461"/>
                  </a:ext>
                </a:extLst>
              </a:tr>
              <a:tr h="0">
                <a:tc>
                  <a:txBody>
                    <a:bodyPr/>
                    <a:lstStyle/>
                    <a:p>
                      <a:pPr marL="0" algn="l" defTabSz="914400" rtl="0" eaLnBrk="1" latinLnBrk="0" hangingPunct="1"/>
                      <a:r>
                        <a:rPr lang="en-US" sz="2000" kern="1200" dirty="0" smtClean="0">
                          <a:solidFill>
                            <a:schemeClr val="dk1"/>
                          </a:solidFill>
                          <a:latin typeface="+mn-lt"/>
                          <a:ea typeface="+mn-ea"/>
                          <a:cs typeface="+mn-cs"/>
                        </a:rPr>
                        <a:t>GM/B EOSL Min Op</a:t>
                      </a:r>
                      <a:endParaRPr lang="en-US" sz="2000" kern="1200" dirty="0">
                        <a:solidFill>
                          <a:schemeClr val="dk1"/>
                        </a:solidFill>
                        <a:latin typeface="+mn-lt"/>
                        <a:ea typeface="+mn-ea"/>
                        <a:cs typeface="+mn-cs"/>
                      </a:endParaRPr>
                    </a:p>
                  </a:txBody>
                  <a:tcPr/>
                </a:tc>
                <a:tc>
                  <a:txBody>
                    <a:bodyPr/>
                    <a:lstStyle/>
                    <a:p>
                      <a:pPr algn="ctr"/>
                      <a:endParaRPr lang="en-US" sz="2000" dirty="0"/>
                    </a:p>
                  </a:txBody>
                  <a:tcPr/>
                </a:tc>
                <a:tc>
                  <a:txBody>
                    <a:bodyPr/>
                    <a:lstStyle/>
                    <a:p>
                      <a:pPr algn="ctr"/>
                      <a:r>
                        <a:rPr lang="en-US" sz="2000" dirty="0" smtClean="0"/>
                        <a:t>10.6</a:t>
                      </a:r>
                      <a:endParaRPr lang="en-US" sz="2000" dirty="0"/>
                    </a:p>
                  </a:txBody>
                  <a:tcPr/>
                </a:tc>
                <a:tc>
                  <a:txBody>
                    <a:bodyPr/>
                    <a:lstStyle/>
                    <a:p>
                      <a:pPr algn="ctr"/>
                      <a:r>
                        <a:rPr lang="en-US" sz="2000" dirty="0" smtClean="0"/>
                        <a:t>11.4</a:t>
                      </a:r>
                      <a:endParaRPr lang="en-US" sz="2000" dirty="0"/>
                    </a:p>
                  </a:txBody>
                  <a:tcPr/>
                </a:tc>
                <a:tc>
                  <a:txBody>
                    <a:bodyPr/>
                    <a:lstStyle/>
                    <a:p>
                      <a:pPr algn="ctr"/>
                      <a:r>
                        <a:rPr lang="en-US" sz="2000" dirty="0" smtClean="0"/>
                        <a:t>12.2</a:t>
                      </a:r>
                      <a:endParaRPr lang="en-US" sz="2000" dirty="0"/>
                    </a:p>
                  </a:txBody>
                  <a:tcPr/>
                </a:tc>
                <a:tc>
                  <a:txBody>
                    <a:bodyPr/>
                    <a:lstStyle/>
                    <a:p>
                      <a:pPr algn="ctr"/>
                      <a:r>
                        <a:rPr lang="en-US" sz="2000" dirty="0" smtClean="0"/>
                        <a:t>%</a:t>
                      </a:r>
                      <a:endParaRPr lang="en-US" sz="2000" dirty="0"/>
                    </a:p>
                  </a:txBody>
                  <a:tcPr/>
                </a:tc>
                <a:extLst>
                  <a:ext uri="{0D108BD9-81ED-4DB2-BD59-A6C34878D82A}">
                    <a16:rowId xmlns:a16="http://schemas.microsoft.com/office/drawing/2014/main" val="1287399675"/>
                  </a:ext>
                </a:extLst>
              </a:tr>
            </a:tbl>
          </a:graphicData>
        </a:graphic>
      </p:graphicFrame>
    </p:spTree>
    <p:extLst>
      <p:ext uri="{BB962C8B-B14F-4D97-AF65-F5344CB8AC3E}">
        <p14:creationId xmlns:p14="http://schemas.microsoft.com/office/powerpoint/2010/main" val="1480335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A4A3B60-6FA3-4F17-9862-83EAAAB47813}" type="slidenum">
              <a:rPr lang="en-US" smtClean="0"/>
              <a:pPr/>
              <a:t>14</a:t>
            </a:fld>
            <a:endParaRPr lang="en-US" dirty="0"/>
          </a:p>
        </p:txBody>
      </p:sp>
      <p:sp>
        <p:nvSpPr>
          <p:cNvPr id="3" name="Title 2"/>
          <p:cNvSpPr>
            <a:spLocks noGrp="1"/>
          </p:cNvSpPr>
          <p:nvPr>
            <p:ph type="title"/>
          </p:nvPr>
        </p:nvSpPr>
        <p:spPr/>
        <p:txBody>
          <a:bodyPr/>
          <a:lstStyle/>
          <a:p>
            <a:r>
              <a:rPr lang="en-US" dirty="0" smtClean="0"/>
              <a:t>SHP0092 </a:t>
            </a:r>
            <a:r>
              <a:rPr lang="en-US" dirty="0"/>
              <a:t>Principle Characteristics </a:t>
            </a:r>
            <a:r>
              <a:rPr lang="en-US" dirty="0" smtClean="0"/>
              <a:t>Pt2</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02345529"/>
              </p:ext>
            </p:extLst>
          </p:nvPr>
        </p:nvGraphicFramePr>
        <p:xfrm>
          <a:off x="404262" y="1279386"/>
          <a:ext cx="8325852" cy="3169920"/>
        </p:xfrm>
        <a:graphic>
          <a:graphicData uri="http://schemas.openxmlformats.org/drawingml/2006/table">
            <a:tbl>
              <a:tblPr firstRow="1" bandRow="1">
                <a:tableStyleId>{5C22544A-7EE6-4342-B048-85BDC9FD1C3A}</a:tableStyleId>
              </a:tblPr>
              <a:tblGrid>
                <a:gridCol w="2204184">
                  <a:extLst>
                    <a:ext uri="{9D8B030D-6E8A-4147-A177-3AD203B41FA5}">
                      <a16:colId xmlns:a16="http://schemas.microsoft.com/office/drawing/2014/main" val="1805765154"/>
                    </a:ext>
                  </a:extLst>
                </a:gridCol>
                <a:gridCol w="1232034">
                  <a:extLst>
                    <a:ext uri="{9D8B030D-6E8A-4147-A177-3AD203B41FA5}">
                      <a16:colId xmlns:a16="http://schemas.microsoft.com/office/drawing/2014/main" val="3322213518"/>
                    </a:ext>
                  </a:extLst>
                </a:gridCol>
                <a:gridCol w="1222408">
                  <a:extLst>
                    <a:ext uri="{9D8B030D-6E8A-4147-A177-3AD203B41FA5}">
                      <a16:colId xmlns:a16="http://schemas.microsoft.com/office/drawing/2014/main" val="3107985894"/>
                    </a:ext>
                  </a:extLst>
                </a:gridCol>
                <a:gridCol w="1241659">
                  <a:extLst>
                    <a:ext uri="{9D8B030D-6E8A-4147-A177-3AD203B41FA5}">
                      <a16:colId xmlns:a16="http://schemas.microsoft.com/office/drawing/2014/main" val="1641066489"/>
                    </a:ext>
                  </a:extLst>
                </a:gridCol>
                <a:gridCol w="1289786">
                  <a:extLst>
                    <a:ext uri="{9D8B030D-6E8A-4147-A177-3AD203B41FA5}">
                      <a16:colId xmlns:a16="http://schemas.microsoft.com/office/drawing/2014/main" val="37014726"/>
                    </a:ext>
                  </a:extLst>
                </a:gridCol>
                <a:gridCol w="1135781">
                  <a:extLst>
                    <a:ext uri="{9D8B030D-6E8A-4147-A177-3AD203B41FA5}">
                      <a16:colId xmlns:a16="http://schemas.microsoft.com/office/drawing/2014/main" val="1720290629"/>
                    </a:ext>
                  </a:extLst>
                </a:gridCol>
              </a:tblGrid>
              <a:tr h="0">
                <a:tc>
                  <a:txBody>
                    <a:bodyPr/>
                    <a:lstStyle/>
                    <a:p>
                      <a:pPr algn="ctr"/>
                      <a:r>
                        <a:rPr lang="en-US" sz="2000" dirty="0" smtClean="0"/>
                        <a:t>ID</a:t>
                      </a:r>
                      <a:endParaRPr lang="en-US" sz="2000" dirty="0"/>
                    </a:p>
                  </a:txBody>
                  <a:tcPr/>
                </a:tc>
                <a:tc>
                  <a:txBody>
                    <a:bodyPr/>
                    <a:lstStyle/>
                    <a:p>
                      <a:pPr algn="ctr"/>
                      <a:r>
                        <a:rPr lang="en-US" sz="2000" dirty="0" smtClean="0"/>
                        <a:t>SHP0044</a:t>
                      </a:r>
                      <a:endParaRPr lang="en-US" sz="2000" dirty="0"/>
                    </a:p>
                  </a:txBody>
                  <a:tcPr/>
                </a:tc>
                <a:tc>
                  <a:txBody>
                    <a:bodyPr/>
                    <a:lstStyle/>
                    <a:p>
                      <a:pPr algn="ctr"/>
                      <a:r>
                        <a:rPr lang="en-US" sz="2000" dirty="0" smtClean="0"/>
                        <a:t>SHP0068</a:t>
                      </a:r>
                      <a:endParaRPr lang="en-US" sz="2000" dirty="0"/>
                    </a:p>
                  </a:txBody>
                  <a:tcPr/>
                </a:tc>
                <a:tc>
                  <a:txBody>
                    <a:bodyPr/>
                    <a:lstStyle/>
                    <a:p>
                      <a:pPr algn="ctr"/>
                      <a:r>
                        <a:rPr lang="en-US" sz="2000" dirty="0" smtClean="0"/>
                        <a:t>SHP0078</a:t>
                      </a:r>
                      <a:endParaRPr lang="en-US" sz="2000" dirty="0"/>
                    </a:p>
                  </a:txBody>
                  <a:tcPr/>
                </a:tc>
                <a:tc>
                  <a:txBody>
                    <a:bodyPr/>
                    <a:lstStyle/>
                    <a:p>
                      <a:pPr algn="ctr"/>
                      <a:r>
                        <a:rPr lang="en-US" sz="2000" dirty="0" smtClean="0"/>
                        <a:t>SHP0092</a:t>
                      </a:r>
                      <a:endParaRPr lang="en-US" sz="2000" dirty="0"/>
                    </a:p>
                  </a:txBody>
                  <a:tcPr/>
                </a:tc>
                <a:tc>
                  <a:txBody>
                    <a:bodyPr/>
                    <a:lstStyle/>
                    <a:p>
                      <a:pPr algn="ctr"/>
                      <a:r>
                        <a:rPr lang="en-US" sz="2000" dirty="0" smtClean="0"/>
                        <a:t>units</a:t>
                      </a:r>
                      <a:endParaRPr lang="en-US" sz="2000" dirty="0"/>
                    </a:p>
                  </a:txBody>
                  <a:tcPr/>
                </a:tc>
                <a:extLst>
                  <a:ext uri="{0D108BD9-81ED-4DB2-BD59-A6C34878D82A}">
                    <a16:rowId xmlns:a16="http://schemas.microsoft.com/office/drawing/2014/main" val="167912366"/>
                  </a:ext>
                </a:extLst>
              </a:tr>
              <a:tr h="0">
                <a:tc>
                  <a:txBody>
                    <a:bodyPr/>
                    <a:lstStyle/>
                    <a:p>
                      <a:r>
                        <a:rPr lang="en-US" sz="2000" dirty="0" smtClean="0"/>
                        <a:t>Installed Power</a:t>
                      </a:r>
                      <a:endParaRPr lang="en-US" sz="2000" dirty="0"/>
                    </a:p>
                  </a:txBody>
                  <a:tcPr/>
                </a:tc>
                <a:tc>
                  <a:txBody>
                    <a:bodyPr/>
                    <a:lstStyle/>
                    <a:p>
                      <a:pPr algn="ctr"/>
                      <a:r>
                        <a:rPr lang="en-US" sz="2000" dirty="0" smtClean="0"/>
                        <a:t>71.4</a:t>
                      </a:r>
                      <a:endParaRPr lang="en-US" sz="2000" dirty="0"/>
                    </a:p>
                  </a:txBody>
                  <a:tcPr/>
                </a:tc>
                <a:tc>
                  <a:txBody>
                    <a:bodyPr/>
                    <a:lstStyle/>
                    <a:p>
                      <a:pPr algn="ctr"/>
                      <a:r>
                        <a:rPr lang="en-US" sz="2000" dirty="0" smtClean="0"/>
                        <a:t>71.4</a:t>
                      </a:r>
                      <a:endParaRPr lang="en-US" sz="2000" dirty="0"/>
                    </a:p>
                  </a:txBody>
                  <a:tcPr/>
                </a:tc>
                <a:tc>
                  <a:txBody>
                    <a:bodyPr/>
                    <a:lstStyle/>
                    <a:p>
                      <a:pPr algn="ctr"/>
                      <a:r>
                        <a:rPr lang="en-US" sz="2000" dirty="0" smtClean="0"/>
                        <a:t>86.0</a:t>
                      </a:r>
                      <a:endParaRPr lang="en-US" sz="2000" dirty="0"/>
                    </a:p>
                  </a:txBody>
                  <a:tcPr/>
                </a:tc>
                <a:tc>
                  <a:txBody>
                    <a:bodyPr/>
                    <a:lstStyle/>
                    <a:p>
                      <a:pPr algn="ctr"/>
                      <a:r>
                        <a:rPr lang="en-US" sz="2000" dirty="0" smtClean="0"/>
                        <a:t>69.2</a:t>
                      </a:r>
                      <a:endParaRPr lang="en-US" sz="2000" dirty="0"/>
                    </a:p>
                  </a:txBody>
                  <a:tcPr/>
                </a:tc>
                <a:tc>
                  <a:txBody>
                    <a:bodyPr/>
                    <a:lstStyle/>
                    <a:p>
                      <a:pPr algn="ctr"/>
                      <a:r>
                        <a:rPr lang="en-US" sz="2000" dirty="0" smtClean="0"/>
                        <a:t>MW</a:t>
                      </a:r>
                      <a:endParaRPr lang="en-US" sz="2000" dirty="0"/>
                    </a:p>
                  </a:txBody>
                  <a:tcPr/>
                </a:tc>
                <a:extLst>
                  <a:ext uri="{0D108BD9-81ED-4DB2-BD59-A6C34878D82A}">
                    <a16:rowId xmlns:a16="http://schemas.microsoft.com/office/drawing/2014/main" val="3216031766"/>
                  </a:ext>
                </a:extLst>
              </a:tr>
              <a:tr h="0">
                <a:tc>
                  <a:txBody>
                    <a:bodyPr/>
                    <a:lstStyle/>
                    <a:p>
                      <a:r>
                        <a:rPr lang="en-US" sz="2000" dirty="0" smtClean="0"/>
                        <a:t>Max Speed</a:t>
                      </a:r>
                      <a:endParaRPr lang="en-US" sz="2000" dirty="0"/>
                    </a:p>
                  </a:txBody>
                  <a:tcPr/>
                </a:tc>
                <a:tc>
                  <a:txBody>
                    <a:bodyPr/>
                    <a:lstStyle/>
                    <a:p>
                      <a:pPr algn="ctr"/>
                      <a:r>
                        <a:rPr lang="en-US" sz="2000" dirty="0" smtClean="0"/>
                        <a:t>30.3</a:t>
                      </a:r>
                      <a:endParaRPr lang="en-US" sz="2000" dirty="0"/>
                    </a:p>
                  </a:txBody>
                  <a:tcPr/>
                </a:tc>
                <a:tc>
                  <a:txBody>
                    <a:bodyPr/>
                    <a:lstStyle/>
                    <a:p>
                      <a:pPr algn="ctr"/>
                      <a:r>
                        <a:rPr lang="en-US" sz="2000" dirty="0" smtClean="0"/>
                        <a:t>29.3</a:t>
                      </a:r>
                      <a:endParaRPr lang="en-US" sz="2000" dirty="0"/>
                    </a:p>
                  </a:txBody>
                  <a:tcPr/>
                </a:tc>
                <a:tc>
                  <a:txBody>
                    <a:bodyPr/>
                    <a:lstStyle/>
                    <a:p>
                      <a:pPr algn="ctr"/>
                      <a:r>
                        <a:rPr lang="en-US" sz="2000" dirty="0" smtClean="0"/>
                        <a:t>30.3</a:t>
                      </a:r>
                      <a:endParaRPr lang="en-US" sz="2000" dirty="0"/>
                    </a:p>
                  </a:txBody>
                  <a:tcPr/>
                </a:tc>
                <a:tc>
                  <a:txBody>
                    <a:bodyPr/>
                    <a:lstStyle/>
                    <a:p>
                      <a:pPr algn="ctr"/>
                      <a:r>
                        <a:rPr lang="en-US" sz="2000" dirty="0" smtClean="0"/>
                        <a:t>29.1</a:t>
                      </a:r>
                      <a:endParaRPr lang="en-US" sz="2000" dirty="0"/>
                    </a:p>
                  </a:txBody>
                  <a:tcPr/>
                </a:tc>
                <a:tc>
                  <a:txBody>
                    <a:bodyPr/>
                    <a:lstStyle/>
                    <a:p>
                      <a:pPr algn="ctr"/>
                      <a:r>
                        <a:rPr lang="en-US" sz="2000" dirty="0" err="1" smtClean="0"/>
                        <a:t>kt</a:t>
                      </a:r>
                      <a:endParaRPr lang="en-US" sz="2000" dirty="0" smtClean="0"/>
                    </a:p>
                  </a:txBody>
                  <a:tcPr/>
                </a:tc>
                <a:extLst>
                  <a:ext uri="{0D108BD9-81ED-4DB2-BD59-A6C34878D82A}">
                    <a16:rowId xmlns:a16="http://schemas.microsoft.com/office/drawing/2014/main" val="4222526519"/>
                  </a:ext>
                </a:extLst>
              </a:tr>
              <a:tr h="0">
                <a:tc>
                  <a:txBody>
                    <a:bodyPr/>
                    <a:lstStyle/>
                    <a:p>
                      <a:r>
                        <a:rPr lang="en-US" sz="2000" dirty="0" smtClean="0"/>
                        <a:t>Sustained Seed</a:t>
                      </a:r>
                      <a:endParaRPr lang="en-US" sz="2000" dirty="0"/>
                    </a:p>
                  </a:txBody>
                  <a:tcPr/>
                </a:tc>
                <a:tc>
                  <a:txBody>
                    <a:bodyPr/>
                    <a:lstStyle/>
                    <a:p>
                      <a:pPr algn="ctr"/>
                      <a:r>
                        <a:rPr lang="en-US" sz="2000" dirty="0" smtClean="0"/>
                        <a:t>29.1</a:t>
                      </a:r>
                      <a:endParaRPr lang="en-US" sz="2000" dirty="0"/>
                    </a:p>
                  </a:txBody>
                  <a:tcPr/>
                </a:tc>
                <a:tc>
                  <a:txBody>
                    <a:bodyPr/>
                    <a:lstStyle/>
                    <a:p>
                      <a:pPr algn="ctr"/>
                      <a:r>
                        <a:rPr lang="en-US" sz="2000" dirty="0" smtClean="0"/>
                        <a:t>28.1</a:t>
                      </a:r>
                      <a:endParaRPr lang="en-US" sz="2000" dirty="0"/>
                    </a:p>
                  </a:txBody>
                  <a:tcPr/>
                </a:tc>
                <a:tc>
                  <a:txBody>
                    <a:bodyPr/>
                    <a:lstStyle/>
                    <a:p>
                      <a:pPr algn="ctr"/>
                      <a:r>
                        <a:rPr lang="en-US" sz="2000" dirty="0" smtClean="0"/>
                        <a:t>29.0</a:t>
                      </a:r>
                      <a:endParaRPr lang="en-US" sz="2000" dirty="0"/>
                    </a:p>
                  </a:txBody>
                  <a:tcPr/>
                </a:tc>
                <a:tc>
                  <a:txBody>
                    <a:bodyPr/>
                    <a:lstStyle/>
                    <a:p>
                      <a:pPr algn="ctr"/>
                      <a:r>
                        <a:rPr lang="en-US" sz="2000" dirty="0" smtClean="0"/>
                        <a:t>27.9</a:t>
                      </a:r>
                      <a:endParaRPr lang="en-US" sz="2000" dirty="0"/>
                    </a:p>
                  </a:txBody>
                  <a:tcPr/>
                </a:tc>
                <a:tc>
                  <a:txBody>
                    <a:bodyPr/>
                    <a:lstStyle/>
                    <a:p>
                      <a:pPr algn="ctr"/>
                      <a:r>
                        <a:rPr lang="en-US" sz="2000" dirty="0" err="1" smtClean="0"/>
                        <a:t>kt</a:t>
                      </a:r>
                      <a:endParaRPr lang="en-US" sz="2000" dirty="0"/>
                    </a:p>
                  </a:txBody>
                  <a:tcPr/>
                </a:tc>
                <a:extLst>
                  <a:ext uri="{0D108BD9-81ED-4DB2-BD59-A6C34878D82A}">
                    <a16:rowId xmlns:a16="http://schemas.microsoft.com/office/drawing/2014/main" val="3901311611"/>
                  </a:ext>
                </a:extLst>
              </a:tr>
              <a:tr h="0">
                <a:tc>
                  <a:txBody>
                    <a:bodyPr/>
                    <a:lstStyle/>
                    <a:p>
                      <a:r>
                        <a:rPr lang="en-US" sz="2000" dirty="0" smtClean="0"/>
                        <a:t>Endurance</a:t>
                      </a:r>
                      <a:r>
                        <a:rPr lang="en-US" sz="2000" baseline="0" dirty="0" smtClean="0"/>
                        <a:t> Range</a:t>
                      </a:r>
                      <a:endParaRPr lang="en-US" sz="2000" dirty="0"/>
                    </a:p>
                  </a:txBody>
                  <a:tcPr/>
                </a:tc>
                <a:tc>
                  <a:txBody>
                    <a:bodyPr/>
                    <a:lstStyle/>
                    <a:p>
                      <a:pPr algn="ctr"/>
                      <a:r>
                        <a:rPr lang="en-US" sz="2000" dirty="0" smtClean="0"/>
                        <a:t>6,000</a:t>
                      </a:r>
                      <a:endParaRPr lang="en-US" sz="2000" dirty="0"/>
                    </a:p>
                  </a:txBody>
                  <a:tcPr/>
                </a:tc>
                <a:tc>
                  <a:txBody>
                    <a:bodyPr/>
                    <a:lstStyle/>
                    <a:p>
                      <a:pPr algn="ctr"/>
                      <a:r>
                        <a:rPr lang="en-US" sz="2000" dirty="0" smtClean="0"/>
                        <a:t>6,000</a:t>
                      </a:r>
                      <a:endParaRPr lang="en-US" sz="2000" dirty="0"/>
                    </a:p>
                  </a:txBody>
                  <a:tcPr/>
                </a:tc>
                <a:tc>
                  <a:txBody>
                    <a:bodyPr/>
                    <a:lstStyle/>
                    <a:p>
                      <a:pPr algn="ctr"/>
                      <a:r>
                        <a:rPr lang="en-US" sz="2000" dirty="0" smtClean="0"/>
                        <a:t>6,000</a:t>
                      </a:r>
                      <a:endParaRPr lang="en-US" sz="2000" dirty="0"/>
                    </a:p>
                  </a:txBody>
                  <a:tcPr/>
                </a:tc>
                <a:tc>
                  <a:txBody>
                    <a:bodyPr/>
                    <a:lstStyle/>
                    <a:p>
                      <a:pPr algn="ctr"/>
                      <a:r>
                        <a:rPr lang="en-US" sz="2000" dirty="0" smtClean="0"/>
                        <a:t>6,000</a:t>
                      </a:r>
                      <a:endParaRPr lang="en-US" sz="2000" dirty="0"/>
                    </a:p>
                  </a:txBody>
                  <a:tcPr/>
                </a:tc>
                <a:tc>
                  <a:txBody>
                    <a:bodyPr/>
                    <a:lstStyle/>
                    <a:p>
                      <a:pPr algn="ctr"/>
                      <a:r>
                        <a:rPr lang="en-US" sz="2000" dirty="0" smtClean="0"/>
                        <a:t>NM</a:t>
                      </a:r>
                      <a:endParaRPr lang="en-US" sz="2000" dirty="0"/>
                    </a:p>
                  </a:txBody>
                  <a:tcPr/>
                </a:tc>
                <a:extLst>
                  <a:ext uri="{0D108BD9-81ED-4DB2-BD59-A6C34878D82A}">
                    <a16:rowId xmlns:a16="http://schemas.microsoft.com/office/drawing/2014/main" val="2210812543"/>
                  </a:ext>
                </a:extLst>
              </a:tr>
              <a:tr h="0">
                <a:tc>
                  <a:txBody>
                    <a:bodyPr/>
                    <a:lstStyle/>
                    <a:p>
                      <a:r>
                        <a:rPr lang="en-US" sz="2000" dirty="0" smtClean="0"/>
                        <a:t>Fuel</a:t>
                      </a:r>
                      <a:r>
                        <a:rPr lang="en-US" sz="2000" baseline="0" dirty="0" smtClean="0"/>
                        <a:t> Load</a:t>
                      </a:r>
                      <a:endParaRPr lang="en-US" sz="2000" dirty="0"/>
                    </a:p>
                  </a:txBody>
                  <a:tcPr/>
                </a:tc>
                <a:tc>
                  <a:txBody>
                    <a:bodyPr/>
                    <a:lstStyle/>
                    <a:p>
                      <a:pPr algn="ctr"/>
                      <a:r>
                        <a:rPr lang="en-US" sz="2000" dirty="0" smtClean="0"/>
                        <a:t>1,131</a:t>
                      </a:r>
                      <a:endParaRPr lang="en-US" sz="2000" dirty="0"/>
                    </a:p>
                  </a:txBody>
                  <a:tcPr/>
                </a:tc>
                <a:tc>
                  <a:txBody>
                    <a:bodyPr/>
                    <a:lstStyle/>
                    <a:p>
                      <a:pPr algn="ctr"/>
                      <a:r>
                        <a:rPr lang="en-US" sz="2000" dirty="0" smtClean="0"/>
                        <a:t>1,129</a:t>
                      </a:r>
                      <a:endParaRPr lang="en-US" sz="2000" dirty="0"/>
                    </a:p>
                  </a:txBody>
                  <a:tcPr/>
                </a:tc>
                <a:tc>
                  <a:txBody>
                    <a:bodyPr/>
                    <a:lstStyle/>
                    <a:p>
                      <a:pPr algn="ctr"/>
                      <a:r>
                        <a:rPr lang="en-US" sz="2000" dirty="0" smtClean="0"/>
                        <a:t>1,201</a:t>
                      </a:r>
                      <a:endParaRPr lang="en-US" sz="2000" dirty="0"/>
                    </a:p>
                  </a:txBody>
                  <a:tcPr/>
                </a:tc>
                <a:tc>
                  <a:txBody>
                    <a:bodyPr/>
                    <a:lstStyle/>
                    <a:p>
                      <a:pPr algn="ctr"/>
                      <a:r>
                        <a:rPr lang="en-US" sz="2000" dirty="0" smtClean="0"/>
                        <a:t>1,188</a:t>
                      </a:r>
                      <a:endParaRPr lang="en-US" sz="2000" dirty="0"/>
                    </a:p>
                  </a:txBody>
                  <a:tcPr/>
                </a:tc>
                <a:tc>
                  <a:txBody>
                    <a:bodyPr/>
                    <a:lstStyle/>
                    <a:p>
                      <a:pPr algn="ctr"/>
                      <a:r>
                        <a:rPr lang="en-US" sz="2000" dirty="0" err="1" smtClean="0"/>
                        <a:t>mt</a:t>
                      </a:r>
                      <a:endParaRPr lang="en-US" sz="2000" dirty="0"/>
                    </a:p>
                  </a:txBody>
                  <a:tcPr/>
                </a:tc>
                <a:extLst>
                  <a:ext uri="{0D108BD9-81ED-4DB2-BD59-A6C34878D82A}">
                    <a16:rowId xmlns:a16="http://schemas.microsoft.com/office/drawing/2014/main" val="4124093419"/>
                  </a:ext>
                </a:extLst>
              </a:tr>
              <a:tr h="0">
                <a:tc>
                  <a:txBody>
                    <a:bodyPr/>
                    <a:lstStyle/>
                    <a:p>
                      <a:r>
                        <a:rPr lang="en-US" sz="2000" dirty="0" smtClean="0"/>
                        <a:t>WSS Installed</a:t>
                      </a:r>
                      <a:endParaRPr lang="en-US" sz="2000" dirty="0"/>
                    </a:p>
                  </a:txBody>
                  <a:tcPr/>
                </a:tc>
                <a:tc>
                  <a:txBody>
                    <a:bodyPr/>
                    <a:lstStyle/>
                    <a:p>
                      <a:pPr algn="ctr"/>
                      <a:r>
                        <a:rPr lang="en-US" sz="2000" dirty="0" smtClean="0"/>
                        <a:t>0025</a:t>
                      </a:r>
                      <a:endParaRPr lang="en-US" sz="2000" dirty="0"/>
                    </a:p>
                  </a:txBody>
                  <a:tcPr/>
                </a:tc>
                <a:tc>
                  <a:txBody>
                    <a:bodyPr/>
                    <a:lstStyle/>
                    <a:p>
                      <a:pPr algn="ctr"/>
                      <a:r>
                        <a:rPr lang="en-US" sz="2000" dirty="0" smtClean="0"/>
                        <a:t>0029</a:t>
                      </a:r>
                      <a:endParaRPr lang="en-US" sz="2000" dirty="0"/>
                    </a:p>
                  </a:txBody>
                  <a:tcPr/>
                </a:tc>
                <a:tc>
                  <a:txBody>
                    <a:bodyPr/>
                    <a:lstStyle/>
                    <a:p>
                      <a:pPr algn="ctr"/>
                      <a:r>
                        <a:rPr lang="en-US" sz="2000" dirty="0" smtClean="0"/>
                        <a:t>0029</a:t>
                      </a:r>
                      <a:endParaRPr lang="en-US" sz="2000" dirty="0"/>
                    </a:p>
                  </a:txBody>
                  <a:tcPr/>
                </a:tc>
                <a:tc>
                  <a:txBody>
                    <a:bodyPr/>
                    <a:lstStyle/>
                    <a:p>
                      <a:pPr algn="ctr"/>
                      <a:r>
                        <a:rPr lang="en-US" sz="2000" dirty="0" smtClean="0"/>
                        <a:t>0029</a:t>
                      </a:r>
                      <a:endParaRPr lang="en-US" sz="2000" dirty="0"/>
                    </a:p>
                  </a:txBody>
                  <a:tcPr/>
                </a:tc>
                <a:tc>
                  <a:txBody>
                    <a:bodyPr/>
                    <a:lstStyle/>
                    <a:p>
                      <a:pPr algn="ctr"/>
                      <a:endParaRPr lang="en-US" sz="2000" dirty="0"/>
                    </a:p>
                  </a:txBody>
                  <a:tcPr/>
                </a:tc>
                <a:extLst>
                  <a:ext uri="{0D108BD9-81ED-4DB2-BD59-A6C34878D82A}">
                    <a16:rowId xmlns:a16="http://schemas.microsoft.com/office/drawing/2014/main" val="342301744"/>
                  </a:ext>
                </a:extLst>
              </a:tr>
              <a:tr h="0">
                <a:tc>
                  <a:txBody>
                    <a:bodyPr/>
                    <a:lstStyle/>
                    <a:p>
                      <a:r>
                        <a:rPr lang="en-US" sz="2000" dirty="0" smtClean="0"/>
                        <a:t>Machinery Select #</a:t>
                      </a:r>
                      <a:endParaRPr lang="en-US" sz="2000" dirty="0"/>
                    </a:p>
                  </a:txBody>
                  <a:tcPr/>
                </a:tc>
                <a:tc>
                  <a:txBody>
                    <a:bodyPr/>
                    <a:lstStyle/>
                    <a:p>
                      <a:pPr algn="ctr"/>
                      <a:r>
                        <a:rPr lang="en-US" sz="2000" dirty="0" smtClean="0"/>
                        <a:t>11A</a:t>
                      </a:r>
                      <a:endParaRPr lang="en-US" sz="2000" dirty="0"/>
                    </a:p>
                  </a:txBody>
                  <a:tcPr/>
                </a:tc>
                <a:tc>
                  <a:txBody>
                    <a:bodyPr/>
                    <a:lstStyle/>
                    <a:p>
                      <a:pPr algn="ctr"/>
                      <a:r>
                        <a:rPr lang="en-US" sz="2000" dirty="0" smtClean="0"/>
                        <a:t>11D</a:t>
                      </a:r>
                      <a:endParaRPr lang="en-US" sz="2000" dirty="0"/>
                    </a:p>
                  </a:txBody>
                  <a:tcPr/>
                </a:tc>
                <a:tc>
                  <a:txBody>
                    <a:bodyPr/>
                    <a:lstStyle/>
                    <a:p>
                      <a:pPr algn="ctr"/>
                      <a:r>
                        <a:rPr lang="en-US" sz="2000" dirty="0" smtClean="0"/>
                        <a:t>18</a:t>
                      </a:r>
                      <a:endParaRPr lang="en-US" sz="2000" dirty="0"/>
                    </a:p>
                  </a:txBody>
                  <a:tcPr/>
                </a:tc>
                <a:tc>
                  <a:txBody>
                    <a:bodyPr/>
                    <a:lstStyle/>
                    <a:p>
                      <a:pPr algn="ctr"/>
                      <a:r>
                        <a:rPr lang="en-US" sz="2000" dirty="0" smtClean="0"/>
                        <a:t>26</a:t>
                      </a:r>
                      <a:endParaRPr lang="en-US" sz="2000" dirty="0"/>
                    </a:p>
                  </a:txBody>
                  <a:tcPr/>
                </a:tc>
                <a:tc>
                  <a:txBody>
                    <a:bodyPr/>
                    <a:lstStyle/>
                    <a:p>
                      <a:pPr algn="ctr"/>
                      <a:endParaRPr lang="en-US" sz="2000" dirty="0"/>
                    </a:p>
                  </a:txBody>
                  <a:tcPr/>
                </a:tc>
                <a:extLst>
                  <a:ext uri="{0D108BD9-81ED-4DB2-BD59-A6C34878D82A}">
                    <a16:rowId xmlns:a16="http://schemas.microsoft.com/office/drawing/2014/main" val="359475610"/>
                  </a:ext>
                </a:extLst>
              </a:tr>
            </a:tbl>
          </a:graphicData>
        </a:graphic>
      </p:graphicFrame>
    </p:spTree>
    <p:extLst>
      <p:ext uri="{BB962C8B-B14F-4D97-AF65-F5344CB8AC3E}">
        <p14:creationId xmlns:p14="http://schemas.microsoft.com/office/powerpoint/2010/main" val="2602250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A4A3B60-6FA3-4F17-9862-83EAAAB47813}" type="slidenum">
              <a:rPr lang="en-US" smtClean="0"/>
              <a:pPr/>
              <a:t>15</a:t>
            </a:fld>
            <a:endParaRPr lang="en-US" dirty="0"/>
          </a:p>
        </p:txBody>
      </p:sp>
      <p:sp>
        <p:nvSpPr>
          <p:cNvPr id="3" name="Title 2"/>
          <p:cNvSpPr>
            <a:spLocks noGrp="1"/>
          </p:cNvSpPr>
          <p:nvPr>
            <p:ph type="title"/>
          </p:nvPr>
        </p:nvSpPr>
        <p:spPr/>
        <p:txBody>
          <a:bodyPr/>
          <a:lstStyle/>
          <a:p>
            <a:r>
              <a:rPr lang="en-US" dirty="0" smtClean="0"/>
              <a:t>CEP Round </a:t>
            </a:r>
            <a:r>
              <a:rPr lang="en-US" dirty="0" smtClean="0"/>
              <a:t>3 </a:t>
            </a:r>
            <a:r>
              <a:rPr lang="en-US" dirty="0" smtClean="0"/>
              <a:t>Weight Comparison</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847849384"/>
              </p:ext>
            </p:extLst>
          </p:nvPr>
        </p:nvGraphicFramePr>
        <p:xfrm>
          <a:off x="221156" y="1408967"/>
          <a:ext cx="8740561" cy="2362683"/>
        </p:xfrm>
        <a:graphic>
          <a:graphicData uri="http://schemas.openxmlformats.org/presentationml/2006/ole">
            <mc:AlternateContent xmlns:mc="http://schemas.openxmlformats.org/markup-compatibility/2006">
              <mc:Choice xmlns:v="urn:schemas-microsoft-com:vml" Requires="v">
                <p:oleObj spid="_x0000_s3074" name="Worksheet" r:id="rId3" imgW="11340927" imgH="3067072" progId="Excel.Sheet.12">
                  <p:embed/>
                </p:oleObj>
              </mc:Choice>
              <mc:Fallback>
                <p:oleObj name="Worksheet" r:id="rId3" imgW="11340927" imgH="3067072" progId="Excel.Sheet.12">
                  <p:embed/>
                  <p:pic>
                    <p:nvPicPr>
                      <p:cNvPr id="0" name=""/>
                      <p:cNvPicPr/>
                      <p:nvPr/>
                    </p:nvPicPr>
                    <p:blipFill>
                      <a:blip r:embed="rId4"/>
                      <a:stretch>
                        <a:fillRect/>
                      </a:stretch>
                    </p:blipFill>
                    <p:spPr>
                      <a:xfrm>
                        <a:off x="221156" y="1408967"/>
                        <a:ext cx="8740561" cy="2362683"/>
                      </a:xfrm>
                      <a:prstGeom prst="rect">
                        <a:avLst/>
                      </a:prstGeom>
                    </p:spPr>
                  </p:pic>
                </p:oleObj>
              </mc:Fallback>
            </mc:AlternateContent>
          </a:graphicData>
        </a:graphic>
      </p:graphicFrame>
    </p:spTree>
    <p:extLst>
      <p:ext uri="{BB962C8B-B14F-4D97-AF65-F5344CB8AC3E}">
        <p14:creationId xmlns:p14="http://schemas.microsoft.com/office/powerpoint/2010/main" val="4072707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A4A3B60-6FA3-4F17-9862-83EAAAB47813}" type="slidenum">
              <a:rPr lang="en-US" smtClean="0"/>
              <a:pPr/>
              <a:t>16</a:t>
            </a:fld>
            <a:endParaRPr lang="en-US" dirty="0"/>
          </a:p>
        </p:txBody>
      </p:sp>
      <p:sp>
        <p:nvSpPr>
          <p:cNvPr id="3" name="Title 2"/>
          <p:cNvSpPr>
            <a:spLocks noGrp="1"/>
          </p:cNvSpPr>
          <p:nvPr>
            <p:ph type="title"/>
          </p:nvPr>
        </p:nvSpPr>
        <p:spPr/>
        <p:txBody>
          <a:bodyPr/>
          <a:lstStyle/>
          <a:p>
            <a:r>
              <a:rPr lang="en-US" dirty="0" smtClean="0"/>
              <a:t>Backup</a:t>
            </a:r>
            <a:endParaRPr lang="en-US" dirty="0"/>
          </a:p>
        </p:txBody>
      </p:sp>
    </p:spTree>
    <p:extLst>
      <p:ext uri="{BB962C8B-B14F-4D97-AF65-F5344CB8AC3E}">
        <p14:creationId xmlns:p14="http://schemas.microsoft.com/office/powerpoint/2010/main" val="1518084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A4A3B60-6FA3-4F17-9862-83EAAAB47813}" type="slidenum">
              <a:rPr lang="en-US" smtClean="0"/>
              <a:pPr/>
              <a:t>2</a:t>
            </a:fld>
            <a:endParaRPr lang="en-US" dirty="0"/>
          </a:p>
        </p:txBody>
      </p:sp>
      <p:sp>
        <p:nvSpPr>
          <p:cNvPr id="3" name="Title 2"/>
          <p:cNvSpPr>
            <a:spLocks noGrp="1"/>
          </p:cNvSpPr>
          <p:nvPr>
            <p:ph type="title"/>
          </p:nvPr>
        </p:nvSpPr>
        <p:spPr/>
        <p:txBody>
          <a:bodyPr/>
          <a:lstStyle/>
          <a:p>
            <a:r>
              <a:rPr lang="en-US" dirty="0" smtClean="0"/>
              <a:t>Background</a:t>
            </a:r>
            <a:endParaRPr lang="en-US" dirty="0"/>
          </a:p>
        </p:txBody>
      </p:sp>
      <p:sp>
        <p:nvSpPr>
          <p:cNvPr id="4" name="Rectangle 3"/>
          <p:cNvSpPr/>
          <p:nvPr/>
        </p:nvSpPr>
        <p:spPr>
          <a:xfrm>
            <a:off x="609599" y="1161287"/>
            <a:ext cx="7992533" cy="3631763"/>
          </a:xfrm>
          <a:prstGeom prst="rect">
            <a:avLst/>
          </a:prstGeom>
        </p:spPr>
        <p:txBody>
          <a:bodyPr wrap="square">
            <a:spAutoFit/>
          </a:bodyPr>
          <a:lstStyle/>
          <a:p>
            <a:r>
              <a:rPr lang="en-US" sz="2400" dirty="0" smtClean="0"/>
              <a:t>SHP0092/0092A</a:t>
            </a:r>
            <a:endParaRPr lang="en-US" sz="2400" dirty="0"/>
          </a:p>
          <a:p>
            <a:pPr marL="342900" indent="-342900">
              <a:buFont typeface="Arial" panose="020B0604020202020204" pitchFamily="34" charset="0"/>
              <a:buChar char="•"/>
            </a:pPr>
            <a:r>
              <a:rPr lang="en-US" sz="2000" dirty="0" smtClean="0"/>
              <a:t>Based </a:t>
            </a:r>
            <a:r>
              <a:rPr lang="en-US" sz="2000" dirty="0"/>
              <a:t>on the evaluation of Capability Extension Program (CEP) SHP 0078 additional analyses have been proposed to investigate revised IPS machinery, using AIM motor technology, for a lower speed requirement of 28 </a:t>
            </a:r>
            <a:r>
              <a:rPr lang="en-US" sz="2000" dirty="0" err="1"/>
              <a:t>kts</a:t>
            </a:r>
            <a:r>
              <a:rPr lang="en-US" sz="2000" dirty="0"/>
              <a:t> Base Model and 29 </a:t>
            </a:r>
            <a:r>
              <a:rPr lang="en-US" sz="2000" dirty="0" err="1"/>
              <a:t>kts</a:t>
            </a:r>
            <a:r>
              <a:rPr lang="en-US" sz="2000" dirty="0"/>
              <a:t> with CEP (SHP 0092/0092A). </a:t>
            </a:r>
            <a:endParaRPr lang="en-US" sz="2000" dirty="0" smtClean="0"/>
          </a:p>
          <a:p>
            <a:pPr marL="342900" indent="-342900">
              <a:buFont typeface="Arial" panose="020B0604020202020204" pitchFamily="34" charset="0"/>
              <a:buChar char="•"/>
            </a:pPr>
            <a:r>
              <a:rPr lang="en-US" sz="2000" dirty="0" smtClean="0"/>
              <a:t>This </a:t>
            </a:r>
            <a:r>
              <a:rPr lang="en-US" sz="2000" dirty="0"/>
              <a:t>will allow comparison to SHP 0078 for the cost impact of increased Sustained Speed with Base Model/CEP approach, similar to comparison performed for PMM motor SHP Concepts SHP 0068 and SHP 0071.</a:t>
            </a:r>
          </a:p>
          <a:p>
            <a:pPr marL="342900" indent="-342900">
              <a:buFont typeface="Arial" panose="020B0604020202020204" pitchFamily="34" charset="0"/>
              <a:buChar char="•"/>
            </a:pPr>
            <a:endParaRPr lang="en-US" sz="2400" dirty="0"/>
          </a:p>
          <a:p>
            <a:endParaRPr lang="en-US" sz="2400"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27606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A4A3B60-6FA3-4F17-9862-83EAAAB47813}" type="slidenum">
              <a:rPr lang="en-US" smtClean="0"/>
              <a:pPr/>
              <a:t>3</a:t>
            </a:fld>
            <a:endParaRPr lang="en-US" dirty="0"/>
          </a:p>
        </p:txBody>
      </p:sp>
      <p:sp>
        <p:nvSpPr>
          <p:cNvPr id="3" name="Title 2"/>
          <p:cNvSpPr>
            <a:spLocks noGrp="1"/>
          </p:cNvSpPr>
          <p:nvPr>
            <p:ph type="title"/>
          </p:nvPr>
        </p:nvSpPr>
        <p:spPr/>
        <p:txBody>
          <a:bodyPr/>
          <a:lstStyle/>
          <a:p>
            <a:r>
              <a:rPr lang="en-US" dirty="0" smtClean="0"/>
              <a:t>SHP0092A </a:t>
            </a:r>
            <a:r>
              <a:rPr lang="en-US" dirty="0" smtClean="0"/>
              <a:t>- Description</a:t>
            </a:r>
            <a:endParaRPr lang="en-US" dirty="0"/>
          </a:p>
        </p:txBody>
      </p:sp>
      <p:sp>
        <p:nvSpPr>
          <p:cNvPr id="4" name="Rectangle 3"/>
          <p:cNvSpPr/>
          <p:nvPr/>
        </p:nvSpPr>
        <p:spPr>
          <a:xfrm>
            <a:off x="304799" y="1028555"/>
            <a:ext cx="8656917" cy="4801314"/>
          </a:xfrm>
          <a:prstGeom prst="rect">
            <a:avLst/>
          </a:prstGeom>
        </p:spPr>
        <p:txBody>
          <a:bodyPr wrap="square">
            <a:spAutoFit/>
          </a:bodyPr>
          <a:lstStyle/>
          <a:p>
            <a:pPr marL="285750" indent="-285750">
              <a:buFont typeface="Arial" panose="020B0604020202020204" pitchFamily="34" charset="0"/>
              <a:buChar char="•"/>
            </a:pPr>
            <a:r>
              <a:rPr lang="en-US" sz="2400" dirty="0" smtClean="0"/>
              <a:t>CEP Block Future</a:t>
            </a:r>
          </a:p>
          <a:p>
            <a:pPr marL="285750" indent="-285750">
              <a:buFont typeface="Arial" panose="020B0604020202020204" pitchFamily="34" charset="0"/>
              <a:buChar char="•"/>
            </a:pPr>
            <a:r>
              <a:rPr lang="en-US" sz="2400" dirty="0" smtClean="0"/>
              <a:t>A lengthened </a:t>
            </a:r>
            <a:r>
              <a:rPr lang="en-US" sz="2400" dirty="0"/>
              <a:t>CEP </a:t>
            </a:r>
            <a:r>
              <a:rPr lang="en-US" sz="2400" dirty="0" smtClean="0"/>
              <a:t>design with </a:t>
            </a:r>
            <a:r>
              <a:rPr lang="en-US" sz="2400" dirty="0"/>
              <a:t>additional warfighting capability (WSS 30) outfitted in the mid-body hull section forward of MMR1. </a:t>
            </a:r>
            <a:endParaRPr lang="en-US" sz="2400" dirty="0" smtClean="0"/>
          </a:p>
          <a:p>
            <a:pPr marL="285750" indent="-285750">
              <a:buFont typeface="Arial" panose="020B0604020202020204" pitchFamily="34" charset="0"/>
              <a:buChar char="•"/>
            </a:pPr>
            <a:r>
              <a:rPr lang="en-US" sz="2400" dirty="0" smtClean="0"/>
              <a:t>Outfitted </a:t>
            </a:r>
            <a:r>
              <a:rPr lang="en-US" sz="2400" dirty="0"/>
              <a:t>with </a:t>
            </a:r>
            <a:r>
              <a:rPr lang="en-US" sz="2400" dirty="0" smtClean="0"/>
              <a:t>two </a:t>
            </a:r>
            <a:r>
              <a:rPr lang="en-US" sz="2400" dirty="0" smtClean="0"/>
              <a:t>30 </a:t>
            </a:r>
            <a:r>
              <a:rPr lang="en-US" sz="2400" dirty="0" smtClean="0"/>
              <a:t>MW AIMS, two </a:t>
            </a:r>
            <a:r>
              <a:rPr lang="en-US" sz="2400" dirty="0" smtClean="0"/>
              <a:t>LM 2500 G4+ </a:t>
            </a:r>
            <a:r>
              <a:rPr lang="en-US" sz="2400" dirty="0" smtClean="0"/>
              <a:t>GTGs plus two diesel main propulsion generators to </a:t>
            </a:r>
            <a:r>
              <a:rPr lang="en-US" sz="2400" dirty="0"/>
              <a:t>allow the vessel to attain a </a:t>
            </a:r>
            <a:r>
              <a:rPr lang="en-US" sz="2400" dirty="0" smtClean="0"/>
              <a:t>29kt </a:t>
            </a:r>
            <a:r>
              <a:rPr lang="en-US" sz="2400" dirty="0"/>
              <a:t>sustained speed and meet ASM-SHP-005 while equipped with WSS 030. </a:t>
            </a:r>
            <a:endParaRPr lang="en-US" sz="2400" dirty="0" smtClean="0"/>
          </a:p>
          <a:p>
            <a:pPr marL="285750" indent="-285750">
              <a:buFont typeface="Arial" panose="020B0604020202020204" pitchFamily="34" charset="0"/>
              <a:buChar char="•"/>
            </a:pPr>
            <a:r>
              <a:rPr lang="en-US" sz="2400" dirty="0" smtClean="0"/>
              <a:t>Main Propulsion generators are configured in two MMRs, one forward of the motor room and one aft, each arranged with 1 GTG and 1 main propulsion diesel generator. </a:t>
            </a:r>
            <a:endParaRPr lang="en-US" sz="2400" dirty="0" smtClean="0"/>
          </a:p>
          <a:p>
            <a:pPr marL="285750" indent="-285750">
              <a:buFont typeface="Arial" panose="020B0604020202020204" pitchFamily="34" charset="0"/>
              <a:buChar char="•"/>
            </a:pPr>
            <a:r>
              <a:rPr lang="en-US" sz="2400" dirty="0" smtClean="0"/>
              <a:t>Motors </a:t>
            </a:r>
            <a:r>
              <a:rPr lang="en-US" sz="2400" dirty="0"/>
              <a:t>collocated (VUL #1 machinery survivability); 2 MW single APU in bow</a:t>
            </a:r>
            <a:r>
              <a:rPr lang="en-US" sz="2400" dirty="0" smtClean="0"/>
              <a: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13733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88AD7E-1ACB-4F4D-A745-D89D5E8081A5}" type="slidenum">
              <a:rPr lang="en-US" smtClean="0">
                <a:solidFill>
                  <a:prstClr val="black">
                    <a:tint val="75000"/>
                  </a:prstClr>
                </a:solidFill>
              </a:rPr>
              <a:pPr/>
              <a:t>4</a:t>
            </a:fld>
            <a:endParaRPr lang="en-US" dirty="0">
              <a:solidFill>
                <a:prstClr val="black">
                  <a:tint val="75000"/>
                </a:prstClr>
              </a:solidFill>
            </a:endParaRPr>
          </a:p>
        </p:txBody>
      </p:sp>
      <p:sp>
        <p:nvSpPr>
          <p:cNvPr id="7" name="Rectangle 7"/>
          <p:cNvSpPr>
            <a:spLocks noChangeArrowheads="1"/>
          </p:cNvSpPr>
          <p:nvPr/>
        </p:nvSpPr>
        <p:spPr bwMode="auto">
          <a:xfrm>
            <a:off x="93503" y="1185880"/>
            <a:ext cx="2610270" cy="4440634"/>
          </a:xfrm>
          <a:prstGeom prst="rect">
            <a:avLst/>
          </a:prstGeom>
          <a:noFill/>
          <a:ln w="12699">
            <a:noFill/>
            <a:miter lim="800000"/>
            <a:headEnd/>
            <a:tailEnd/>
          </a:ln>
        </p:spPr>
        <p:txBody>
          <a:bodyPr wrap="square" lIns="70768" tIns="34764" rIns="70768" bIns="34764">
            <a:spAutoFit/>
          </a:bodyPr>
          <a:lstStyle/>
          <a:p>
            <a:pPr defTabSz="119046" eaLnBrk="0" fontAlgn="base" hangingPunct="0">
              <a:spcBef>
                <a:spcPct val="0"/>
              </a:spcBef>
              <a:spcAft>
                <a:spcPct val="0"/>
              </a:spcAft>
              <a:defRPr/>
            </a:pPr>
            <a:r>
              <a:rPr lang="en-US" sz="900" b="1" u="sng" dirty="0">
                <a:solidFill>
                  <a:prstClr val="black"/>
                </a:solidFill>
                <a:latin typeface="Arial" charset="0"/>
                <a:cs typeface="Times New Roman" charset="0"/>
              </a:rPr>
              <a:t>DIMENSIONS:</a:t>
            </a:r>
            <a:endParaRPr lang="en-US" sz="900" b="1" dirty="0">
              <a:solidFill>
                <a:prstClr val="black"/>
              </a:solidFill>
              <a:latin typeface="Arial" charset="0"/>
              <a:cs typeface="Times New Roman" charset="0"/>
            </a:endParaRPr>
          </a:p>
          <a:p>
            <a:pPr defTabSz="119046" eaLnBrk="0" fontAlgn="base" hangingPunct="0">
              <a:spcBef>
                <a:spcPct val="0"/>
              </a:spcBef>
              <a:spcAft>
                <a:spcPct val="0"/>
              </a:spcAft>
              <a:buFontTx/>
              <a:buChar char="•"/>
              <a:defRPr/>
            </a:pPr>
            <a:r>
              <a:rPr lang="en-US" sz="800" b="1" dirty="0">
                <a:latin typeface="Arial" charset="0"/>
                <a:cs typeface="Times New Roman" charset="0"/>
              </a:rPr>
              <a:t> Length, Overall:							 </a:t>
            </a:r>
            <a:r>
              <a:rPr lang="en-US" sz="800" b="1" dirty="0" smtClean="0">
                <a:latin typeface="Arial" charset="0"/>
                <a:cs typeface="Times New Roman" charset="0"/>
              </a:rPr>
              <a:t>197.0m</a:t>
            </a:r>
            <a:endParaRPr lang="en-US" sz="800" b="1" dirty="0">
              <a:latin typeface="Arial" charset="0"/>
              <a:cs typeface="Times New Roman" charset="0"/>
            </a:endParaRPr>
          </a:p>
          <a:p>
            <a:pPr defTabSz="119046" eaLnBrk="0" fontAlgn="base" hangingPunct="0">
              <a:spcBef>
                <a:spcPct val="0"/>
              </a:spcBef>
              <a:spcAft>
                <a:spcPct val="0"/>
              </a:spcAft>
              <a:buFontTx/>
              <a:buChar char="•"/>
              <a:defRPr/>
            </a:pPr>
            <a:r>
              <a:rPr lang="en-US" sz="800" b="1" dirty="0">
                <a:latin typeface="Arial" charset="0"/>
                <a:cs typeface="Times New Roman" charset="0"/>
              </a:rPr>
              <a:t> LBP:												 </a:t>
            </a:r>
            <a:r>
              <a:rPr lang="en-US" sz="800" b="1" dirty="0" smtClean="0">
                <a:latin typeface="Arial" charset="0"/>
                <a:cs typeface="Times New Roman" charset="0"/>
              </a:rPr>
              <a:t>182.0 </a:t>
            </a:r>
            <a:r>
              <a:rPr lang="en-US" sz="800" b="1" dirty="0">
                <a:latin typeface="Arial" charset="0"/>
                <a:cs typeface="Times New Roman" charset="0"/>
              </a:rPr>
              <a:t>m</a:t>
            </a:r>
          </a:p>
          <a:p>
            <a:pPr defTabSz="119046" eaLnBrk="0" fontAlgn="base" hangingPunct="0">
              <a:spcBef>
                <a:spcPct val="0"/>
              </a:spcBef>
              <a:spcAft>
                <a:spcPct val="0"/>
              </a:spcAft>
              <a:buFontTx/>
              <a:buChar char="•"/>
              <a:defRPr/>
            </a:pPr>
            <a:r>
              <a:rPr lang="en-US" sz="800" b="1" dirty="0">
                <a:latin typeface="Arial" charset="0"/>
                <a:cs typeface="Times New Roman" charset="0"/>
              </a:rPr>
              <a:t> DWL Beam:					       			   </a:t>
            </a:r>
            <a:r>
              <a:rPr lang="en-US" sz="800" b="1" dirty="0" smtClean="0">
                <a:latin typeface="Arial" charset="0"/>
                <a:cs typeface="Times New Roman" charset="0"/>
              </a:rPr>
              <a:t>21.9 </a:t>
            </a:r>
            <a:r>
              <a:rPr lang="en-US" sz="800" b="1" dirty="0">
                <a:latin typeface="Arial" charset="0"/>
                <a:cs typeface="Times New Roman" charset="0"/>
              </a:rPr>
              <a:t>m</a:t>
            </a:r>
          </a:p>
          <a:p>
            <a:pPr defTabSz="119046" eaLnBrk="0" fontAlgn="base" hangingPunct="0">
              <a:spcBef>
                <a:spcPct val="0"/>
              </a:spcBef>
              <a:spcAft>
                <a:spcPct val="0"/>
              </a:spcAft>
              <a:buFontTx/>
              <a:buChar char="•"/>
              <a:defRPr/>
            </a:pPr>
            <a:r>
              <a:rPr lang="en-US" sz="800" b="1" dirty="0">
                <a:latin typeface="Arial" charset="0"/>
                <a:cs typeface="Times New Roman" charset="0"/>
              </a:rPr>
              <a:t> Design Draft:					  	                 </a:t>
            </a:r>
            <a:r>
              <a:rPr lang="en-US" sz="800" b="1" dirty="0" smtClean="0">
                <a:latin typeface="Arial" charset="0"/>
                <a:cs typeface="Times New Roman" charset="0"/>
              </a:rPr>
              <a:t>7.2 </a:t>
            </a:r>
            <a:r>
              <a:rPr lang="en-US" sz="800" b="1" dirty="0">
                <a:latin typeface="Arial" charset="0"/>
                <a:cs typeface="Times New Roman" charset="0"/>
              </a:rPr>
              <a:t>m</a:t>
            </a:r>
          </a:p>
          <a:p>
            <a:pPr defTabSz="119046" eaLnBrk="0" fontAlgn="base" hangingPunct="0">
              <a:spcBef>
                <a:spcPct val="0"/>
              </a:spcBef>
              <a:spcAft>
                <a:spcPct val="0"/>
              </a:spcAft>
              <a:buFontTx/>
              <a:buChar char="•"/>
              <a:defRPr/>
            </a:pPr>
            <a:r>
              <a:rPr lang="en-US" sz="800" b="1" dirty="0">
                <a:latin typeface="Arial" charset="0"/>
                <a:cs typeface="Times New Roman" charset="0"/>
              </a:rPr>
              <a:t> Hull Depth: 									   15.5 </a:t>
            </a:r>
            <a:r>
              <a:rPr lang="en-US" sz="800" b="1" dirty="0" smtClean="0">
                <a:latin typeface="Arial" charset="0"/>
                <a:cs typeface="Times New Roman" charset="0"/>
              </a:rPr>
              <a:t>m</a:t>
            </a:r>
            <a:r>
              <a:rPr lang="en-US" sz="800" b="1" dirty="0">
                <a:solidFill>
                  <a:prstClr val="black"/>
                </a:solidFill>
                <a:latin typeface="Arial" charset="0"/>
                <a:cs typeface="Times New Roman" charset="0"/>
              </a:rPr>
              <a:t/>
            </a:r>
            <a:br>
              <a:rPr lang="en-US" sz="800" b="1" dirty="0">
                <a:solidFill>
                  <a:prstClr val="black"/>
                </a:solidFill>
                <a:latin typeface="Arial" charset="0"/>
                <a:cs typeface="Times New Roman" charset="0"/>
              </a:rPr>
            </a:br>
            <a:r>
              <a:rPr lang="en-US" sz="800" b="1" dirty="0">
                <a:solidFill>
                  <a:prstClr val="black"/>
                </a:solidFill>
                <a:latin typeface="Arial" charset="0"/>
                <a:cs typeface="Times New Roman" charset="0"/>
              </a:rPr>
              <a:t>   </a:t>
            </a:r>
            <a:endParaRPr lang="en-US" sz="900" b="1" u="sng" dirty="0">
              <a:solidFill>
                <a:prstClr val="black"/>
              </a:solidFill>
              <a:latin typeface="Arial" charset="0"/>
              <a:cs typeface="Times New Roman" charset="0"/>
            </a:endParaRPr>
          </a:p>
          <a:p>
            <a:pPr defTabSz="119046" eaLnBrk="0" fontAlgn="base" hangingPunct="0">
              <a:spcBef>
                <a:spcPct val="0"/>
              </a:spcBef>
              <a:spcAft>
                <a:spcPct val="0"/>
              </a:spcAft>
              <a:defRPr/>
            </a:pPr>
            <a:r>
              <a:rPr lang="en-US" sz="900" b="1" u="sng" dirty="0">
                <a:latin typeface="Arial" charset="0"/>
                <a:cs typeface="Times New Roman" charset="0"/>
              </a:rPr>
              <a:t>MOBILITY &amp; ENDURANCE</a:t>
            </a:r>
            <a:endParaRPr lang="en-US" sz="900" b="1" dirty="0">
              <a:latin typeface="Arial" charset="0"/>
              <a:cs typeface="Times New Roman" charset="0"/>
            </a:endParaRPr>
          </a:p>
          <a:p>
            <a:pPr defTabSz="119046" eaLnBrk="0" fontAlgn="base" hangingPunct="0">
              <a:spcBef>
                <a:spcPct val="0"/>
              </a:spcBef>
              <a:spcAft>
                <a:spcPct val="0"/>
              </a:spcAft>
              <a:buFontTx/>
              <a:buChar char="•"/>
              <a:defRPr/>
            </a:pPr>
            <a:r>
              <a:rPr lang="en-US" sz="800" b="1" dirty="0">
                <a:latin typeface="Arial" charset="0"/>
                <a:cs typeface="Times New Roman" charset="0"/>
              </a:rPr>
              <a:t> Speed, Sustained(80%):				</a:t>
            </a:r>
            <a:r>
              <a:rPr lang="en-US" sz="800" b="1" dirty="0" smtClean="0">
                <a:latin typeface="Arial" charset="0"/>
                <a:cs typeface="Times New Roman" charset="0"/>
              </a:rPr>
              <a:t>28.0 </a:t>
            </a:r>
            <a:r>
              <a:rPr lang="en-US" sz="800" b="1" dirty="0" err="1">
                <a:latin typeface="Arial" charset="0"/>
                <a:cs typeface="Times New Roman" charset="0"/>
              </a:rPr>
              <a:t>kts</a:t>
            </a:r>
            <a:endParaRPr lang="en-US" sz="800" b="1" dirty="0">
              <a:latin typeface="Arial" charset="0"/>
              <a:cs typeface="Times New Roman" charset="0"/>
            </a:endParaRPr>
          </a:p>
          <a:p>
            <a:pPr defTabSz="119046" eaLnBrk="0" fontAlgn="base" hangingPunct="0">
              <a:spcBef>
                <a:spcPct val="0"/>
              </a:spcBef>
              <a:spcAft>
                <a:spcPct val="0"/>
              </a:spcAft>
              <a:buFontTx/>
              <a:buChar char="•"/>
              <a:defRPr/>
            </a:pPr>
            <a:r>
              <a:rPr lang="en-US" sz="800" b="1" dirty="0">
                <a:latin typeface="Arial" charset="0"/>
                <a:cs typeface="Times New Roman" charset="0"/>
              </a:rPr>
              <a:t> Speed, Maximum (100%):				</a:t>
            </a:r>
            <a:r>
              <a:rPr lang="en-US" sz="800" b="1" dirty="0" smtClean="0">
                <a:latin typeface="Arial" charset="0"/>
                <a:cs typeface="Times New Roman" charset="0"/>
              </a:rPr>
              <a:t>29.6 </a:t>
            </a:r>
            <a:r>
              <a:rPr lang="en-US" sz="800" b="1" dirty="0" err="1">
                <a:latin typeface="Arial" charset="0"/>
                <a:cs typeface="Times New Roman" charset="0"/>
              </a:rPr>
              <a:t>kts</a:t>
            </a:r>
            <a:endParaRPr lang="en-US" sz="800" b="1" dirty="0">
              <a:latin typeface="Arial" charset="0"/>
              <a:cs typeface="Times New Roman" charset="0"/>
            </a:endParaRPr>
          </a:p>
          <a:p>
            <a:pPr defTabSz="119046" eaLnBrk="0" fontAlgn="base" hangingPunct="0">
              <a:spcBef>
                <a:spcPct val="0"/>
              </a:spcBef>
              <a:spcAft>
                <a:spcPct val="0"/>
              </a:spcAft>
              <a:buFontTx/>
              <a:buChar char="•"/>
              <a:defRPr/>
            </a:pPr>
            <a:r>
              <a:rPr lang="en-US" sz="800" b="1" dirty="0">
                <a:latin typeface="Arial" charset="0"/>
                <a:cs typeface="Times New Roman" charset="0"/>
              </a:rPr>
              <a:t> Endurance @ 16kts:	  		          6,000 </a:t>
            </a:r>
            <a:r>
              <a:rPr lang="en-US" sz="800" b="1" dirty="0" smtClean="0">
                <a:latin typeface="Arial" charset="0"/>
                <a:cs typeface="Times New Roman" charset="0"/>
              </a:rPr>
              <a:t>nm</a:t>
            </a:r>
          </a:p>
          <a:p>
            <a:pPr defTabSz="119046" eaLnBrk="0" fontAlgn="base" hangingPunct="0">
              <a:spcBef>
                <a:spcPct val="0"/>
              </a:spcBef>
              <a:spcAft>
                <a:spcPct val="0"/>
              </a:spcAft>
              <a:buFontTx/>
              <a:buChar char="•"/>
              <a:defRPr/>
            </a:pPr>
            <a:r>
              <a:rPr lang="en-US" sz="800" b="1" dirty="0" smtClean="0">
                <a:latin typeface="Arial" charset="0"/>
                <a:cs typeface="Times New Roman" charset="0"/>
              </a:rPr>
              <a:t> Annual </a:t>
            </a:r>
            <a:r>
              <a:rPr lang="en-US" sz="800" b="1" dirty="0">
                <a:latin typeface="Arial" charset="0"/>
                <a:cs typeface="Times New Roman" charset="0"/>
              </a:rPr>
              <a:t>Fuel Burn:					</a:t>
            </a:r>
            <a:r>
              <a:rPr lang="en-US" sz="800" b="1" dirty="0" smtClean="0">
                <a:latin typeface="Arial" charset="0"/>
                <a:cs typeface="Times New Roman" charset="0"/>
              </a:rPr>
              <a:t>       </a:t>
            </a:r>
            <a:r>
              <a:rPr lang="en-US" sz="800" b="1" dirty="0" smtClean="0">
                <a:solidFill>
                  <a:srgbClr val="FF0000"/>
                </a:solidFill>
                <a:latin typeface="Arial" charset="0"/>
                <a:cs typeface="Times New Roman" charset="0"/>
              </a:rPr>
              <a:t>XX.X </a:t>
            </a:r>
            <a:r>
              <a:rPr lang="en-US" sz="800" b="1" dirty="0" smtClean="0">
                <a:latin typeface="Arial" charset="0"/>
                <a:cs typeface="Times New Roman" charset="0"/>
              </a:rPr>
              <a:t>k </a:t>
            </a:r>
            <a:r>
              <a:rPr lang="en-US" sz="800" b="1" dirty="0" err="1">
                <a:latin typeface="Arial" charset="0"/>
                <a:cs typeface="Times New Roman" charset="0"/>
              </a:rPr>
              <a:t>Brls</a:t>
            </a:r>
            <a:endParaRPr lang="en-US" sz="800" b="1" dirty="0">
              <a:latin typeface="Arial" charset="0"/>
              <a:cs typeface="Times New Roman" charset="0"/>
            </a:endParaRPr>
          </a:p>
          <a:p>
            <a:pPr marL="57148" indent="-57148" defTabSz="119046" eaLnBrk="0" fontAlgn="base" hangingPunct="0">
              <a:spcBef>
                <a:spcPct val="0"/>
              </a:spcBef>
              <a:spcAft>
                <a:spcPct val="0"/>
              </a:spcAft>
              <a:buFont typeface="Arial" panose="020B0604020202020204" pitchFamily="34" charset="0"/>
              <a:buChar char="•"/>
              <a:defRPr/>
            </a:pPr>
            <a:r>
              <a:rPr lang="en-US" sz="800" b="1" dirty="0">
                <a:latin typeface="Arial" charset="0"/>
                <a:cs typeface="Times New Roman" charset="0"/>
              </a:rPr>
              <a:t>Time on Station:					   </a:t>
            </a:r>
            <a:r>
              <a:rPr lang="en-US" sz="800" b="1" dirty="0" smtClean="0">
                <a:latin typeface="Arial" charset="0"/>
                <a:cs typeface="Times New Roman" charset="0"/>
              </a:rPr>
              <a:t>    </a:t>
            </a:r>
            <a:r>
              <a:rPr lang="en-US" sz="800" b="1" dirty="0" smtClean="0">
                <a:solidFill>
                  <a:srgbClr val="FF0000"/>
                </a:solidFill>
                <a:latin typeface="Arial" charset="0"/>
                <a:cs typeface="Times New Roman" charset="0"/>
              </a:rPr>
              <a:t>XX.X </a:t>
            </a:r>
            <a:r>
              <a:rPr lang="en-US" sz="800" b="1" dirty="0">
                <a:latin typeface="Arial" charset="0"/>
                <a:cs typeface="Times New Roman" charset="0"/>
              </a:rPr>
              <a:t>Days</a:t>
            </a:r>
          </a:p>
          <a:p>
            <a:pPr defTabSz="119046" eaLnBrk="0" fontAlgn="base" hangingPunct="0">
              <a:spcBef>
                <a:spcPct val="0"/>
              </a:spcBef>
              <a:spcAft>
                <a:spcPct val="0"/>
              </a:spcAft>
              <a:defRPr/>
            </a:pPr>
            <a:endParaRPr lang="en-US" sz="500" b="1" u="sng" dirty="0">
              <a:latin typeface="Arial" charset="0"/>
              <a:cs typeface="Times New Roman" charset="0"/>
            </a:endParaRPr>
          </a:p>
          <a:p>
            <a:pPr defTabSz="119046" eaLnBrk="0" fontAlgn="base" hangingPunct="0">
              <a:spcBef>
                <a:spcPct val="0"/>
              </a:spcBef>
              <a:spcAft>
                <a:spcPct val="0"/>
              </a:spcAft>
              <a:defRPr/>
            </a:pPr>
            <a:endParaRPr lang="en-US" sz="900" b="1" u="sng" dirty="0" smtClean="0">
              <a:latin typeface="Arial" charset="0"/>
              <a:cs typeface="Times New Roman" charset="0"/>
            </a:endParaRPr>
          </a:p>
          <a:p>
            <a:pPr defTabSz="119046" eaLnBrk="0" fontAlgn="base" hangingPunct="0">
              <a:spcBef>
                <a:spcPct val="0"/>
              </a:spcBef>
              <a:spcAft>
                <a:spcPct val="0"/>
              </a:spcAft>
              <a:defRPr/>
            </a:pPr>
            <a:r>
              <a:rPr lang="en-US" sz="900" b="1" u="sng" dirty="0" smtClean="0">
                <a:latin typeface="Arial" charset="0"/>
                <a:cs typeface="Times New Roman" charset="0"/>
              </a:rPr>
              <a:t>ACCOMMODATIONS</a:t>
            </a:r>
            <a:r>
              <a:rPr lang="en-US" sz="900" b="1" u="sng" dirty="0">
                <a:latin typeface="Arial" charset="0"/>
                <a:cs typeface="Times New Roman" charset="0"/>
              </a:rPr>
              <a:t>:</a:t>
            </a:r>
            <a:r>
              <a:rPr lang="en-US" sz="800" b="1" dirty="0">
                <a:latin typeface="Arial" charset="0"/>
                <a:cs typeface="Times New Roman" charset="0"/>
              </a:rPr>
              <a:t>							 </a:t>
            </a:r>
          </a:p>
          <a:p>
            <a:pPr defTabSz="119046" eaLnBrk="0" fontAlgn="base" hangingPunct="0">
              <a:spcBef>
                <a:spcPct val="0"/>
              </a:spcBef>
              <a:spcAft>
                <a:spcPct val="0"/>
              </a:spcAft>
              <a:defRPr/>
            </a:pPr>
            <a:r>
              <a:rPr lang="en-US" sz="800" b="1" dirty="0">
                <a:latin typeface="Arial" charset="0"/>
                <a:cs typeface="Times New Roman" charset="0"/>
              </a:rPr>
              <a:t>	            </a:t>
            </a:r>
            <a:r>
              <a:rPr lang="en-US" sz="800" b="1" u="sng" dirty="0">
                <a:latin typeface="Arial" charset="0"/>
                <a:cs typeface="Times New Roman" charset="0"/>
              </a:rPr>
              <a:t>Officers	CPO		Enlisted	 Total     </a:t>
            </a:r>
            <a:endParaRPr lang="en-US" sz="800" b="1" dirty="0">
              <a:latin typeface="Arial" charset="0"/>
              <a:cs typeface="Times New Roman" charset="0"/>
            </a:endParaRPr>
          </a:p>
          <a:p>
            <a:pPr defTabSz="119046" eaLnBrk="0" fontAlgn="base" hangingPunct="0">
              <a:spcBef>
                <a:spcPct val="0"/>
              </a:spcBef>
              <a:spcAft>
                <a:spcPct val="0"/>
              </a:spcAft>
              <a:defRPr/>
            </a:pPr>
            <a:r>
              <a:rPr lang="en-US" sz="800" b="1" dirty="0">
                <a:solidFill>
                  <a:prstClr val="black"/>
                </a:solidFill>
                <a:latin typeface="Arial" charset="0"/>
                <a:cs typeface="Times New Roman" charset="0"/>
              </a:rPr>
              <a:t>Manning	   39		      32		   287			358</a:t>
            </a:r>
          </a:p>
          <a:p>
            <a:pPr defTabSz="119046" eaLnBrk="0" fontAlgn="base" hangingPunct="0">
              <a:spcBef>
                <a:spcPct val="0"/>
              </a:spcBef>
              <a:spcAft>
                <a:spcPct val="0"/>
              </a:spcAft>
              <a:defRPr/>
            </a:pPr>
            <a:r>
              <a:rPr lang="en-US" sz="800" b="1" dirty="0" err="1">
                <a:solidFill>
                  <a:prstClr val="black"/>
                </a:solidFill>
                <a:latin typeface="Arial" charset="0"/>
                <a:cs typeface="Times New Roman" charset="0"/>
              </a:rPr>
              <a:t>Accom</a:t>
            </a:r>
            <a:r>
              <a:rPr lang="en-US" sz="800" b="1" dirty="0">
                <a:solidFill>
                  <a:prstClr val="black"/>
                </a:solidFill>
                <a:latin typeface="Arial" charset="0"/>
                <a:cs typeface="Times New Roman" charset="0"/>
              </a:rPr>
              <a:t>		</a:t>
            </a:r>
            <a:r>
              <a:rPr lang="en-US" sz="800" b="1" dirty="0">
                <a:latin typeface="Arial" charset="0"/>
                <a:cs typeface="Times New Roman" charset="0"/>
              </a:rPr>
              <a:t>   42			  35          313		    390</a:t>
            </a:r>
          </a:p>
          <a:p>
            <a:pPr defTabSz="119046" eaLnBrk="0" fontAlgn="base" hangingPunct="0">
              <a:spcBef>
                <a:spcPct val="0"/>
              </a:spcBef>
              <a:spcAft>
                <a:spcPct val="0"/>
              </a:spcAft>
              <a:defRPr/>
            </a:pPr>
            <a:endParaRPr lang="en-US" sz="800" b="1" dirty="0">
              <a:solidFill>
                <a:prstClr val="black"/>
              </a:solidFill>
              <a:latin typeface="Arial" charset="0"/>
              <a:cs typeface="Times New Roman" charset="0"/>
            </a:endParaRPr>
          </a:p>
          <a:p>
            <a:pPr defTabSz="119046" eaLnBrk="0" fontAlgn="base" hangingPunct="0">
              <a:spcBef>
                <a:spcPct val="0"/>
              </a:spcBef>
              <a:spcAft>
                <a:spcPct val="0"/>
              </a:spcAft>
              <a:defRPr/>
            </a:pPr>
            <a:endParaRPr lang="en-US" sz="900" b="1" u="sng" dirty="0" smtClean="0">
              <a:solidFill>
                <a:prstClr val="black"/>
              </a:solidFill>
              <a:latin typeface="Arial" charset="0"/>
              <a:cs typeface="Times New Roman" charset="0"/>
            </a:endParaRPr>
          </a:p>
          <a:p>
            <a:pPr defTabSz="119046" eaLnBrk="0" fontAlgn="base" hangingPunct="0">
              <a:spcBef>
                <a:spcPct val="0"/>
              </a:spcBef>
              <a:spcAft>
                <a:spcPct val="0"/>
              </a:spcAft>
              <a:defRPr/>
            </a:pPr>
            <a:r>
              <a:rPr lang="en-US" sz="900" b="1" u="sng" dirty="0" smtClean="0">
                <a:solidFill>
                  <a:prstClr val="black"/>
                </a:solidFill>
                <a:latin typeface="Arial" charset="0"/>
                <a:cs typeface="Times New Roman" charset="0"/>
              </a:rPr>
              <a:t>POWER </a:t>
            </a:r>
            <a:r>
              <a:rPr lang="en-US" sz="900" b="1" u="sng" dirty="0">
                <a:solidFill>
                  <a:prstClr val="black"/>
                </a:solidFill>
                <a:latin typeface="Arial" charset="0"/>
                <a:cs typeface="Times New Roman" charset="0"/>
              </a:rPr>
              <a:t>&amp; PROPULSION:</a:t>
            </a:r>
            <a:endParaRPr lang="en-US" sz="900" b="1" dirty="0">
              <a:solidFill>
                <a:prstClr val="black"/>
              </a:solidFill>
              <a:latin typeface="Arial" charset="0"/>
              <a:cs typeface="Times New Roman" charset="0"/>
            </a:endParaRPr>
          </a:p>
          <a:p>
            <a:pPr marL="54056" indent="-54056" defTabSz="119046" eaLnBrk="0" fontAlgn="base" hangingPunct="0">
              <a:spcBef>
                <a:spcPct val="0"/>
              </a:spcBef>
              <a:spcAft>
                <a:spcPct val="0"/>
              </a:spcAft>
              <a:buFontTx/>
              <a:buChar char="•"/>
              <a:defRPr/>
            </a:pPr>
            <a:r>
              <a:rPr lang="en-US" sz="800" b="1" i="1" dirty="0">
                <a:latin typeface="Arial" charset="0"/>
                <a:cs typeface="Times New Roman" charset="0"/>
              </a:rPr>
              <a:t>13.8 </a:t>
            </a:r>
            <a:r>
              <a:rPr lang="en-US" sz="800" b="1" i="1" dirty="0" err="1">
                <a:latin typeface="Arial" charset="0"/>
                <a:cs typeface="Times New Roman" charset="0"/>
              </a:rPr>
              <a:t>kVAC</a:t>
            </a:r>
            <a:r>
              <a:rPr lang="en-US" sz="800" b="1" i="1" dirty="0">
                <a:latin typeface="Arial" charset="0"/>
                <a:cs typeface="Times New Roman" charset="0"/>
              </a:rPr>
              <a:t> Integrated Power System (IPS)</a:t>
            </a:r>
          </a:p>
          <a:p>
            <a:pPr marL="54056" indent="-54056" defTabSz="119046" eaLnBrk="0" fontAlgn="base" hangingPunct="0">
              <a:spcBef>
                <a:spcPct val="0"/>
              </a:spcBef>
              <a:spcAft>
                <a:spcPct val="0"/>
              </a:spcAft>
              <a:buFontTx/>
              <a:buChar char="•"/>
              <a:defRPr/>
            </a:pPr>
            <a:r>
              <a:rPr lang="en-US" sz="800" b="1" dirty="0">
                <a:latin typeface="Arial" charset="0"/>
                <a:cs typeface="Times New Roman" charset="0"/>
              </a:rPr>
              <a:t>Power, Installed						</a:t>
            </a:r>
            <a:r>
              <a:rPr lang="en-US" sz="800" b="1" dirty="0" smtClean="0">
                <a:latin typeface="Arial" charset="0"/>
                <a:cs typeface="Times New Roman" charset="0"/>
              </a:rPr>
              <a:t>69.2 </a:t>
            </a:r>
            <a:r>
              <a:rPr lang="en-US" sz="800" b="1" dirty="0">
                <a:latin typeface="Arial" charset="0"/>
                <a:cs typeface="Times New Roman" charset="0"/>
              </a:rPr>
              <a:t>MW</a:t>
            </a:r>
          </a:p>
          <a:p>
            <a:pPr marL="54056" indent="-54056" defTabSz="119046" eaLnBrk="0" fontAlgn="base" hangingPunct="0">
              <a:spcBef>
                <a:spcPct val="0"/>
              </a:spcBef>
              <a:spcAft>
                <a:spcPct val="0"/>
              </a:spcAft>
              <a:buFontTx/>
              <a:buChar char="•"/>
              <a:defRPr/>
            </a:pPr>
            <a:r>
              <a:rPr lang="en-US" sz="800" b="1" dirty="0" smtClean="0">
                <a:latin typeface="Arial" charset="0"/>
                <a:cs typeface="Times New Roman" charset="0"/>
              </a:rPr>
              <a:t>Electric </a:t>
            </a:r>
            <a:r>
              <a:rPr lang="en-US" sz="800" b="1" dirty="0">
                <a:latin typeface="Arial" charset="0"/>
                <a:cs typeface="Times New Roman" charset="0"/>
              </a:rPr>
              <a:t>Load, 24hr Ave				 </a:t>
            </a:r>
            <a:r>
              <a:rPr lang="en-US" sz="800" b="1" dirty="0" smtClean="0">
                <a:latin typeface="Arial" charset="0"/>
                <a:cs typeface="Times New Roman" charset="0"/>
              </a:rPr>
              <a:t> </a:t>
            </a:r>
            <a:r>
              <a:rPr lang="en-US" sz="800" b="1" dirty="0" smtClean="0">
                <a:latin typeface="Arial" charset="0"/>
                <a:cs typeface="Times New Roman" charset="0"/>
              </a:rPr>
              <a:t>6.1 </a:t>
            </a:r>
            <a:r>
              <a:rPr lang="en-US" sz="800" b="1" dirty="0" smtClean="0">
                <a:latin typeface="Arial" charset="0"/>
                <a:cs typeface="Times New Roman" charset="0"/>
              </a:rPr>
              <a:t>MW</a:t>
            </a:r>
            <a:endParaRPr lang="en-US" sz="800" b="1" dirty="0">
              <a:latin typeface="Arial" charset="0"/>
              <a:cs typeface="Times New Roman" charset="0"/>
            </a:endParaRPr>
          </a:p>
          <a:p>
            <a:pPr marL="54056" indent="-54056" defTabSz="119046" eaLnBrk="0" fontAlgn="base" hangingPunct="0">
              <a:spcBef>
                <a:spcPct val="0"/>
              </a:spcBef>
              <a:spcAft>
                <a:spcPct val="0"/>
              </a:spcAft>
              <a:buFontTx/>
              <a:buChar char="•"/>
              <a:defRPr/>
            </a:pPr>
            <a:r>
              <a:rPr lang="en-US" sz="800" b="1" dirty="0" smtClean="0">
                <a:latin typeface="Arial" charset="0"/>
                <a:cs typeface="Times New Roman" charset="0"/>
              </a:rPr>
              <a:t>(2</a:t>
            </a:r>
            <a:r>
              <a:rPr lang="en-US" sz="800" b="1" dirty="0">
                <a:latin typeface="Arial" charset="0"/>
                <a:cs typeface="Times New Roman" charset="0"/>
              </a:rPr>
              <a:t>) </a:t>
            </a:r>
            <a:r>
              <a:rPr lang="en-US" sz="800" b="1" dirty="0" smtClean="0">
                <a:latin typeface="Arial" charset="0"/>
                <a:cs typeface="Times New Roman" charset="0"/>
              </a:rPr>
              <a:t>27.6 </a:t>
            </a:r>
            <a:r>
              <a:rPr lang="en-US" sz="800" b="1" dirty="0">
                <a:latin typeface="Arial" charset="0"/>
                <a:cs typeface="Times New Roman" charset="0"/>
              </a:rPr>
              <a:t>MW </a:t>
            </a:r>
            <a:r>
              <a:rPr lang="en-US" sz="800" b="1" dirty="0" smtClean="0">
                <a:latin typeface="Arial" charset="0"/>
                <a:cs typeface="Times New Roman" charset="0"/>
              </a:rPr>
              <a:t>LM 2500 G4+ GTG</a:t>
            </a:r>
            <a:endParaRPr lang="en-US" sz="800" b="1" dirty="0">
              <a:latin typeface="Arial" charset="0"/>
              <a:cs typeface="Times New Roman" charset="0"/>
            </a:endParaRPr>
          </a:p>
          <a:p>
            <a:pPr marL="54056" indent="-54056" defTabSz="119046" eaLnBrk="0" fontAlgn="base" hangingPunct="0">
              <a:spcBef>
                <a:spcPct val="0"/>
              </a:spcBef>
              <a:spcAft>
                <a:spcPct val="0"/>
              </a:spcAft>
              <a:buFontTx/>
              <a:buChar char="•"/>
              <a:defRPr/>
            </a:pPr>
            <a:r>
              <a:rPr lang="en-US" sz="800" b="1" dirty="0">
                <a:latin typeface="Arial" charset="0"/>
                <a:cs typeface="Times New Roman" charset="0"/>
              </a:rPr>
              <a:t>(2) </a:t>
            </a:r>
            <a:r>
              <a:rPr lang="en-US" sz="800" b="1" dirty="0" smtClean="0">
                <a:latin typeface="Arial" charset="0"/>
                <a:cs typeface="Times New Roman" charset="0"/>
              </a:rPr>
              <a:t>7.0 </a:t>
            </a:r>
            <a:r>
              <a:rPr lang="en-US" sz="800" b="1" dirty="0">
                <a:latin typeface="Arial" charset="0"/>
                <a:cs typeface="Times New Roman" charset="0"/>
              </a:rPr>
              <a:t>MW 20V PA6B DG</a:t>
            </a:r>
          </a:p>
          <a:p>
            <a:pPr marL="54056" indent="-54056" defTabSz="119046" eaLnBrk="0" fontAlgn="base" hangingPunct="0">
              <a:spcBef>
                <a:spcPct val="0"/>
              </a:spcBef>
              <a:spcAft>
                <a:spcPct val="0"/>
              </a:spcAft>
              <a:buFontTx/>
              <a:buChar char="•"/>
              <a:defRPr/>
            </a:pPr>
            <a:r>
              <a:rPr lang="en-US" sz="800" b="1" dirty="0">
                <a:latin typeface="Arial" charset="0"/>
                <a:cs typeface="Times New Roman" charset="0"/>
              </a:rPr>
              <a:t>(2) </a:t>
            </a:r>
            <a:r>
              <a:rPr lang="en-US" sz="800" b="1" i="1" dirty="0" smtClean="0">
                <a:latin typeface="Arial" charset="0"/>
                <a:cs typeface="Times New Roman" charset="0"/>
              </a:rPr>
              <a:t>30 </a:t>
            </a:r>
            <a:r>
              <a:rPr lang="en-US" sz="800" b="1" i="1" dirty="0">
                <a:latin typeface="Arial" charset="0"/>
                <a:cs typeface="Times New Roman" charset="0"/>
              </a:rPr>
              <a:t>MW </a:t>
            </a:r>
            <a:r>
              <a:rPr lang="en-US" sz="800" b="1" i="1" dirty="0" smtClean="0">
                <a:latin typeface="Arial" charset="0"/>
                <a:cs typeface="Times New Roman" charset="0"/>
              </a:rPr>
              <a:t>Advanced Induction Motor</a:t>
            </a:r>
            <a:endParaRPr lang="en-US" sz="800" b="1" i="1" dirty="0">
              <a:latin typeface="Arial" charset="0"/>
              <a:cs typeface="Times New Roman" charset="0"/>
            </a:endParaRPr>
          </a:p>
          <a:p>
            <a:pPr marL="54056" indent="-54056" defTabSz="119046" eaLnBrk="0" fontAlgn="base" hangingPunct="0">
              <a:spcBef>
                <a:spcPct val="0"/>
              </a:spcBef>
              <a:spcAft>
                <a:spcPct val="0"/>
              </a:spcAft>
              <a:buFontTx/>
              <a:buChar char="•"/>
              <a:defRPr/>
            </a:pPr>
            <a:r>
              <a:rPr lang="en-US" sz="800" b="1" dirty="0">
                <a:latin typeface="Arial" charset="0"/>
                <a:cs typeface="Times New Roman" charset="0"/>
              </a:rPr>
              <a:t>(2) 5.62 m diameter Fixed Pitch Propellers</a:t>
            </a:r>
          </a:p>
          <a:p>
            <a:pPr marL="54056" indent="-54056" defTabSz="119046" eaLnBrk="0" fontAlgn="base" hangingPunct="0">
              <a:spcBef>
                <a:spcPct val="0"/>
              </a:spcBef>
              <a:spcAft>
                <a:spcPct val="0"/>
              </a:spcAft>
              <a:buFontTx/>
              <a:buChar char="•"/>
              <a:defRPr/>
            </a:pPr>
            <a:r>
              <a:rPr lang="en-US" sz="800" b="1" i="1" dirty="0" smtClean="0">
                <a:latin typeface="Arial" charset="0"/>
                <a:cs typeface="Times New Roman" charset="0"/>
              </a:rPr>
              <a:t>(1) 2.0 </a:t>
            </a:r>
            <a:r>
              <a:rPr lang="en-US" sz="800" b="1" i="1" dirty="0">
                <a:latin typeface="Arial" charset="0"/>
                <a:cs typeface="Times New Roman" charset="0"/>
              </a:rPr>
              <a:t>MW Retractable </a:t>
            </a:r>
            <a:r>
              <a:rPr lang="en-US" sz="800" b="1" i="1" dirty="0" err="1">
                <a:latin typeface="Arial" charset="0"/>
                <a:cs typeface="Times New Roman" charset="0"/>
              </a:rPr>
              <a:t>Azimuthing</a:t>
            </a:r>
            <a:r>
              <a:rPr lang="en-US" sz="800" b="1" i="1" dirty="0">
                <a:latin typeface="Arial" charset="0"/>
                <a:cs typeface="Times New Roman" charset="0"/>
              </a:rPr>
              <a:t> Auxiliary Propulsion </a:t>
            </a:r>
            <a:r>
              <a:rPr lang="en-US" sz="800" b="1" i="1" dirty="0" smtClean="0">
                <a:latin typeface="Arial" charset="0"/>
                <a:cs typeface="Times New Roman" charset="0"/>
              </a:rPr>
              <a:t>Units</a:t>
            </a:r>
            <a:endParaRPr lang="en-US" sz="800" b="1" dirty="0" smtClean="0">
              <a:latin typeface="Arial" charset="0"/>
              <a:cs typeface="Times New Roman" charset="0"/>
            </a:endParaRPr>
          </a:p>
          <a:p>
            <a:pPr marL="54056" indent="-54056" defTabSz="119046" eaLnBrk="0" fontAlgn="base" hangingPunct="0">
              <a:spcBef>
                <a:spcPct val="0"/>
              </a:spcBef>
              <a:spcAft>
                <a:spcPct val="0"/>
              </a:spcAft>
              <a:buFontTx/>
              <a:buChar char="•"/>
              <a:defRPr/>
            </a:pPr>
            <a:endParaRPr lang="en-US" sz="800" b="1" dirty="0">
              <a:solidFill>
                <a:prstClr val="black"/>
              </a:solidFill>
              <a:latin typeface="Arial" charset="0"/>
              <a:cs typeface="Times New Roman" charset="0"/>
            </a:endParaRPr>
          </a:p>
          <a:p>
            <a:pPr defTabSz="119046" eaLnBrk="0" fontAlgn="base" hangingPunct="0">
              <a:spcBef>
                <a:spcPct val="0"/>
              </a:spcBef>
              <a:spcAft>
                <a:spcPct val="0"/>
              </a:spcAft>
              <a:defRPr/>
            </a:pPr>
            <a:r>
              <a:rPr lang="en-US" sz="900" b="1" u="sng" dirty="0">
                <a:solidFill>
                  <a:prstClr val="black"/>
                </a:solidFill>
                <a:latin typeface="Arial" charset="0"/>
                <a:cs typeface="Times New Roman" charset="0"/>
              </a:rPr>
              <a:t>AUXILIARY SYSTEMS</a:t>
            </a:r>
            <a:r>
              <a:rPr lang="en-US" sz="800" b="1" u="sng" dirty="0">
                <a:solidFill>
                  <a:prstClr val="black"/>
                </a:solidFill>
                <a:latin typeface="Arial" charset="0"/>
                <a:cs typeface="Times New Roman" charset="0"/>
              </a:rPr>
              <a:t>:</a:t>
            </a:r>
            <a:endParaRPr lang="en-US" sz="800" b="1" dirty="0">
              <a:solidFill>
                <a:prstClr val="black"/>
              </a:solidFill>
              <a:latin typeface="Arial" charset="0"/>
              <a:cs typeface="Times New Roman" charset="0"/>
            </a:endParaRPr>
          </a:p>
          <a:p>
            <a:pPr marL="54056" indent="-54056" defTabSz="119046" eaLnBrk="0" fontAlgn="base" hangingPunct="0">
              <a:spcBef>
                <a:spcPct val="0"/>
              </a:spcBef>
              <a:spcAft>
                <a:spcPct val="0"/>
              </a:spcAft>
              <a:buFontTx/>
              <a:buChar char="•"/>
              <a:defRPr/>
            </a:pPr>
            <a:r>
              <a:rPr lang="en-US" sz="800" b="1" dirty="0" smtClean="0">
                <a:solidFill>
                  <a:prstClr val="black"/>
                </a:solidFill>
                <a:latin typeface="Arial" charset="0"/>
                <a:cs typeface="Times New Roman" charset="0"/>
              </a:rPr>
              <a:t>(5) </a:t>
            </a:r>
            <a:r>
              <a:rPr lang="en-US" sz="800" b="1" dirty="0">
                <a:solidFill>
                  <a:prstClr val="black"/>
                </a:solidFill>
                <a:latin typeface="Arial" charset="0"/>
                <a:cs typeface="Times New Roman" charset="0"/>
              </a:rPr>
              <a:t>500 </a:t>
            </a:r>
            <a:r>
              <a:rPr lang="en-US" sz="800" b="1" dirty="0" err="1">
                <a:solidFill>
                  <a:prstClr val="black"/>
                </a:solidFill>
                <a:latin typeface="Arial" charset="0"/>
                <a:cs typeface="Times New Roman" charset="0"/>
              </a:rPr>
              <a:t>rton</a:t>
            </a:r>
            <a:r>
              <a:rPr lang="en-US" sz="800" b="1" dirty="0">
                <a:solidFill>
                  <a:prstClr val="black"/>
                </a:solidFill>
                <a:latin typeface="Arial" charset="0"/>
                <a:cs typeface="Times New Roman" charset="0"/>
              </a:rPr>
              <a:t> A/C Plants</a:t>
            </a:r>
          </a:p>
          <a:p>
            <a:pPr defTabSz="119046" eaLnBrk="0" fontAlgn="base" hangingPunct="0">
              <a:spcBef>
                <a:spcPct val="0"/>
              </a:spcBef>
              <a:spcAft>
                <a:spcPct val="0"/>
              </a:spcAft>
              <a:defRPr/>
            </a:pPr>
            <a:endParaRPr lang="en-US" sz="800" b="1" dirty="0">
              <a:solidFill>
                <a:prstClr val="black"/>
              </a:solidFill>
              <a:latin typeface="Arial" charset="0"/>
              <a:cs typeface="Times New Roman" charset="0"/>
            </a:endParaRPr>
          </a:p>
        </p:txBody>
      </p:sp>
      <p:sp>
        <p:nvSpPr>
          <p:cNvPr id="9" name="Rectangle 19"/>
          <p:cNvSpPr>
            <a:spLocks noChangeArrowheads="1"/>
          </p:cNvSpPr>
          <p:nvPr/>
        </p:nvSpPr>
        <p:spPr bwMode="auto">
          <a:xfrm>
            <a:off x="7051444" y="1129756"/>
            <a:ext cx="1879568" cy="1932255"/>
          </a:xfrm>
          <a:prstGeom prst="rect">
            <a:avLst/>
          </a:prstGeom>
          <a:noFill/>
          <a:ln w="12699">
            <a:noFill/>
            <a:miter lim="800000"/>
            <a:headEnd/>
            <a:tailEnd/>
          </a:ln>
        </p:spPr>
        <p:txBody>
          <a:bodyPr wrap="square" lIns="70768" tIns="34764" rIns="70768" bIns="34764">
            <a:spAutoFit/>
          </a:bodyPr>
          <a:lstStyle/>
          <a:p>
            <a:pPr defTabSz="119046" eaLnBrk="0" fontAlgn="base" hangingPunct="0">
              <a:spcBef>
                <a:spcPct val="0"/>
              </a:spcBef>
              <a:spcAft>
                <a:spcPct val="0"/>
              </a:spcAft>
              <a:defRPr/>
            </a:pPr>
            <a:r>
              <a:rPr lang="en-US" sz="900" b="1" u="sng" dirty="0">
                <a:latin typeface="Arial" charset="0"/>
                <a:cs typeface="Times New Roman" charset="0"/>
              </a:rPr>
              <a:t>WEIGHTS</a:t>
            </a:r>
            <a:r>
              <a:rPr lang="en-US" sz="800" b="1" u="sng" dirty="0">
                <a:latin typeface="Arial" charset="0"/>
                <a:cs typeface="Times New Roman" charset="0"/>
              </a:rPr>
              <a:t>: </a:t>
            </a:r>
            <a:r>
              <a:rPr lang="en-US" sz="800" b="1" dirty="0">
                <a:latin typeface="Arial" charset="0"/>
                <a:cs typeface="Times New Roman" charset="0"/>
              </a:rPr>
              <a:t>                        </a:t>
            </a:r>
          </a:p>
          <a:p>
            <a:pPr defTabSz="119046" eaLnBrk="0" fontAlgn="base" hangingPunct="0">
              <a:spcBef>
                <a:spcPct val="0"/>
              </a:spcBef>
              <a:spcAft>
                <a:spcPct val="0"/>
              </a:spcAft>
              <a:defRPr/>
            </a:pPr>
            <a:r>
              <a:rPr lang="en-US" sz="800" b="1" dirty="0">
                <a:latin typeface="Arial" charset="0"/>
                <a:cs typeface="Times New Roman" charset="0"/>
              </a:rPr>
              <a:t>SWBS 100			  </a:t>
            </a:r>
            <a:r>
              <a:rPr lang="en-US" sz="800" b="1" dirty="0" smtClean="0">
                <a:latin typeface="Arial" charset="0"/>
                <a:cs typeface="Times New Roman" charset="0"/>
              </a:rPr>
              <a:t>				  </a:t>
            </a:r>
            <a:r>
              <a:rPr lang="en-US" sz="800" b="1" dirty="0" smtClean="0">
                <a:latin typeface="Arial" charset="0"/>
                <a:cs typeface="Times New Roman" charset="0"/>
              </a:rPr>
              <a:t>5,811 </a:t>
            </a:r>
            <a:r>
              <a:rPr lang="en-US" sz="800" b="1" dirty="0" smtClean="0">
                <a:latin typeface="Arial" charset="0"/>
                <a:cs typeface="Times New Roman" charset="0"/>
              </a:rPr>
              <a:t>t </a:t>
            </a:r>
            <a:endParaRPr lang="en-US" sz="800" b="1" dirty="0">
              <a:latin typeface="Arial" charset="0"/>
              <a:cs typeface="Times New Roman" charset="0"/>
            </a:endParaRPr>
          </a:p>
          <a:p>
            <a:pPr defTabSz="119046" eaLnBrk="0" fontAlgn="base" hangingPunct="0">
              <a:spcBef>
                <a:spcPct val="0"/>
              </a:spcBef>
              <a:spcAft>
                <a:spcPct val="0"/>
              </a:spcAft>
              <a:defRPr/>
            </a:pPr>
            <a:r>
              <a:rPr lang="en-US" sz="800" b="1" dirty="0">
                <a:latin typeface="Arial" charset="0"/>
                <a:cs typeface="Times New Roman" charset="0"/>
              </a:rPr>
              <a:t>SWBS 200			   </a:t>
            </a:r>
            <a:r>
              <a:rPr lang="en-US" sz="800" b="1" dirty="0" smtClean="0">
                <a:latin typeface="Arial" charset="0"/>
                <a:cs typeface="Times New Roman" charset="0"/>
              </a:rPr>
              <a:t>				  </a:t>
            </a:r>
            <a:r>
              <a:rPr lang="en-US" sz="800" b="1" dirty="0" smtClean="0">
                <a:latin typeface="Arial" charset="0"/>
                <a:cs typeface="Times New Roman" charset="0"/>
              </a:rPr>
              <a:t>2,011 </a:t>
            </a:r>
            <a:r>
              <a:rPr lang="en-US" sz="800" b="1" dirty="0" smtClean="0">
                <a:latin typeface="Arial" charset="0"/>
                <a:cs typeface="Times New Roman" charset="0"/>
              </a:rPr>
              <a:t>t</a:t>
            </a:r>
            <a:endParaRPr lang="en-US" sz="800" b="1" dirty="0">
              <a:latin typeface="Arial" charset="0"/>
              <a:cs typeface="Times New Roman" charset="0"/>
            </a:endParaRPr>
          </a:p>
          <a:p>
            <a:pPr defTabSz="119046" eaLnBrk="0" fontAlgn="base" hangingPunct="0">
              <a:spcBef>
                <a:spcPct val="0"/>
              </a:spcBef>
              <a:spcAft>
                <a:spcPct val="0"/>
              </a:spcAft>
              <a:defRPr/>
            </a:pPr>
            <a:r>
              <a:rPr lang="en-US" sz="800" b="1" dirty="0">
                <a:latin typeface="Arial" charset="0"/>
                <a:cs typeface="Times New Roman" charset="0"/>
              </a:rPr>
              <a:t>SWBS 300			      </a:t>
            </a:r>
            <a:r>
              <a:rPr lang="en-US" sz="800" b="1" dirty="0" smtClean="0">
                <a:latin typeface="Arial" charset="0"/>
                <a:cs typeface="Times New Roman" charset="0"/>
              </a:rPr>
              <a:t>			 	 </a:t>
            </a:r>
            <a:r>
              <a:rPr lang="en-US" sz="800" b="1" dirty="0" smtClean="0">
                <a:latin typeface="Arial" charset="0"/>
                <a:cs typeface="Times New Roman" charset="0"/>
              </a:rPr>
              <a:t>581 </a:t>
            </a:r>
            <a:r>
              <a:rPr lang="en-US" sz="800" b="1" dirty="0" smtClean="0">
                <a:latin typeface="Arial" charset="0"/>
                <a:cs typeface="Times New Roman" charset="0"/>
              </a:rPr>
              <a:t>t</a:t>
            </a:r>
            <a:endParaRPr lang="en-US" sz="800" b="1" dirty="0">
              <a:latin typeface="Arial" charset="0"/>
              <a:cs typeface="Times New Roman" charset="0"/>
            </a:endParaRPr>
          </a:p>
          <a:p>
            <a:pPr defTabSz="119046" eaLnBrk="0" fontAlgn="base" hangingPunct="0">
              <a:spcBef>
                <a:spcPct val="0"/>
              </a:spcBef>
              <a:spcAft>
                <a:spcPct val="0"/>
              </a:spcAft>
              <a:defRPr/>
            </a:pPr>
            <a:r>
              <a:rPr lang="en-US" sz="800" b="1" dirty="0">
                <a:latin typeface="Arial" charset="0"/>
                <a:cs typeface="Times New Roman" charset="0"/>
              </a:rPr>
              <a:t>SWBS 400			    </a:t>
            </a:r>
            <a:r>
              <a:rPr lang="en-US" sz="800" b="1" dirty="0" smtClean="0">
                <a:latin typeface="Arial" charset="0"/>
                <a:cs typeface="Times New Roman" charset="0"/>
              </a:rPr>
              <a:t>		 		     </a:t>
            </a:r>
            <a:r>
              <a:rPr lang="en-US" sz="800" b="1" dirty="0" smtClean="0">
                <a:latin typeface="Arial" charset="0"/>
                <a:cs typeface="Times New Roman" charset="0"/>
              </a:rPr>
              <a:t>551 </a:t>
            </a:r>
            <a:r>
              <a:rPr lang="en-US" sz="800" b="1" dirty="0" smtClean="0">
                <a:latin typeface="Arial" charset="0"/>
                <a:cs typeface="Times New Roman" charset="0"/>
              </a:rPr>
              <a:t>t</a:t>
            </a:r>
            <a:endParaRPr lang="en-US" sz="800" b="1" dirty="0">
              <a:latin typeface="Arial" charset="0"/>
              <a:cs typeface="Times New Roman" charset="0"/>
            </a:endParaRPr>
          </a:p>
          <a:p>
            <a:pPr defTabSz="119046" eaLnBrk="0" fontAlgn="base" hangingPunct="0">
              <a:spcBef>
                <a:spcPct val="0"/>
              </a:spcBef>
              <a:spcAft>
                <a:spcPct val="0"/>
              </a:spcAft>
              <a:defRPr/>
            </a:pPr>
            <a:r>
              <a:rPr lang="en-US" sz="800" b="1" dirty="0">
                <a:latin typeface="Arial" charset="0"/>
                <a:cs typeface="Times New Roman" charset="0"/>
              </a:rPr>
              <a:t>SWBS 500			  </a:t>
            </a:r>
            <a:r>
              <a:rPr lang="en-US" sz="800" b="1" dirty="0" smtClean="0">
                <a:latin typeface="Arial" charset="0"/>
                <a:cs typeface="Times New Roman" charset="0"/>
              </a:rPr>
              <a:t>				  </a:t>
            </a:r>
            <a:r>
              <a:rPr lang="en-US" sz="800" b="1" dirty="0" smtClean="0">
                <a:latin typeface="Arial" charset="0"/>
                <a:cs typeface="Times New Roman" charset="0"/>
              </a:rPr>
              <a:t>1,442 </a:t>
            </a:r>
            <a:r>
              <a:rPr lang="en-US" sz="800" b="1" dirty="0" smtClean="0">
                <a:latin typeface="Arial" charset="0"/>
                <a:cs typeface="Times New Roman" charset="0"/>
              </a:rPr>
              <a:t>t</a:t>
            </a:r>
            <a:endParaRPr lang="en-US" sz="800" b="1" dirty="0">
              <a:latin typeface="Arial" charset="0"/>
              <a:cs typeface="Times New Roman" charset="0"/>
            </a:endParaRPr>
          </a:p>
          <a:p>
            <a:pPr defTabSz="119046" eaLnBrk="0" fontAlgn="base" hangingPunct="0">
              <a:spcBef>
                <a:spcPct val="0"/>
              </a:spcBef>
              <a:spcAft>
                <a:spcPct val="0"/>
              </a:spcAft>
              <a:defRPr/>
            </a:pPr>
            <a:r>
              <a:rPr lang="en-US" sz="800" b="1" dirty="0">
                <a:latin typeface="Arial" charset="0"/>
                <a:cs typeface="Times New Roman" charset="0"/>
              </a:rPr>
              <a:t>SWBS 600			     </a:t>
            </a:r>
            <a:r>
              <a:rPr lang="en-US" sz="800" b="1" dirty="0" smtClean="0">
                <a:latin typeface="Arial" charset="0"/>
                <a:cs typeface="Times New Roman" charset="0"/>
              </a:rPr>
              <a:t>				 </a:t>
            </a:r>
            <a:r>
              <a:rPr lang="en-US" sz="800" b="1" dirty="0" smtClean="0">
                <a:latin typeface="Arial" charset="0"/>
                <a:cs typeface="Times New Roman" charset="0"/>
              </a:rPr>
              <a:t>800 </a:t>
            </a:r>
            <a:r>
              <a:rPr lang="en-US" sz="800" b="1" dirty="0" smtClean="0">
                <a:latin typeface="Arial" charset="0"/>
                <a:cs typeface="Times New Roman" charset="0"/>
              </a:rPr>
              <a:t>t</a:t>
            </a:r>
            <a:endParaRPr lang="en-US" sz="800" b="1" dirty="0">
              <a:latin typeface="Arial" charset="0"/>
              <a:cs typeface="Times New Roman" charset="0"/>
            </a:endParaRPr>
          </a:p>
          <a:p>
            <a:pPr defTabSz="119046" eaLnBrk="0" fontAlgn="base" hangingPunct="0">
              <a:spcBef>
                <a:spcPct val="0"/>
              </a:spcBef>
              <a:spcAft>
                <a:spcPct val="0"/>
              </a:spcAft>
              <a:defRPr/>
            </a:pPr>
            <a:r>
              <a:rPr lang="en-US" sz="800" b="1" dirty="0">
                <a:latin typeface="Arial" charset="0"/>
                <a:cs typeface="Times New Roman" charset="0"/>
              </a:rPr>
              <a:t>SWBS 700			      </a:t>
            </a:r>
            <a:r>
              <a:rPr lang="en-US" sz="800" b="1" dirty="0" smtClean="0">
                <a:latin typeface="Arial" charset="0"/>
                <a:cs typeface="Times New Roman" charset="0"/>
              </a:rPr>
              <a:t>			 	 566 t</a:t>
            </a:r>
            <a:endParaRPr lang="en-US" sz="800" b="1" dirty="0">
              <a:latin typeface="Arial" charset="0"/>
              <a:cs typeface="Times New Roman" charset="0"/>
            </a:endParaRPr>
          </a:p>
          <a:p>
            <a:pPr defTabSz="119046" eaLnBrk="0" fontAlgn="base" hangingPunct="0">
              <a:spcBef>
                <a:spcPct val="0"/>
              </a:spcBef>
              <a:spcAft>
                <a:spcPct val="0"/>
              </a:spcAft>
              <a:defRPr/>
            </a:pPr>
            <a:r>
              <a:rPr lang="en-US" sz="800" b="1" dirty="0" smtClean="0">
                <a:latin typeface="Arial" charset="0"/>
                <a:cs typeface="Times New Roman" charset="0"/>
              </a:rPr>
              <a:t>Lightship  			  		         </a:t>
            </a:r>
            <a:r>
              <a:rPr lang="en-US" sz="800" b="1" dirty="0" smtClean="0">
                <a:latin typeface="Arial" charset="0"/>
                <a:cs typeface="Times New Roman" charset="0"/>
              </a:rPr>
              <a:t>11,763 </a:t>
            </a:r>
            <a:r>
              <a:rPr lang="en-US" sz="800" b="1" dirty="0" smtClean="0">
                <a:latin typeface="Arial" charset="0"/>
                <a:cs typeface="Times New Roman" charset="0"/>
              </a:rPr>
              <a:t>t </a:t>
            </a:r>
          </a:p>
          <a:p>
            <a:pPr defTabSz="119046" eaLnBrk="0" fontAlgn="base" hangingPunct="0">
              <a:spcBef>
                <a:spcPct val="0"/>
              </a:spcBef>
              <a:spcAft>
                <a:spcPct val="0"/>
              </a:spcAft>
              <a:defRPr/>
            </a:pPr>
            <a:r>
              <a:rPr lang="en-US" sz="800" b="1" u="sng" dirty="0" smtClean="0">
                <a:latin typeface="Arial" charset="0"/>
                <a:cs typeface="Times New Roman" charset="0"/>
              </a:rPr>
              <a:t>Design </a:t>
            </a:r>
            <a:r>
              <a:rPr lang="en-US" sz="800" b="1" u="sng" dirty="0">
                <a:latin typeface="Arial" charset="0"/>
                <a:cs typeface="Times New Roman" charset="0"/>
              </a:rPr>
              <a:t>Margins			          </a:t>
            </a:r>
            <a:r>
              <a:rPr lang="en-US" sz="800" b="1" u="sng" dirty="0" smtClean="0">
                <a:latin typeface="Arial" charset="0"/>
                <a:cs typeface="Times New Roman" charset="0"/>
              </a:rPr>
              <a:t> </a:t>
            </a:r>
            <a:r>
              <a:rPr lang="en-US" sz="800" b="1" u="sng" dirty="0" smtClean="0">
                <a:latin typeface="Arial" charset="0"/>
                <a:cs typeface="Times New Roman" charset="0"/>
              </a:rPr>
              <a:t>1,176 </a:t>
            </a:r>
            <a:r>
              <a:rPr lang="en-US" sz="800" b="1" u="sng" dirty="0">
                <a:latin typeface="Arial" charset="0"/>
                <a:cs typeface="Times New Roman" charset="0"/>
              </a:rPr>
              <a:t>t</a:t>
            </a:r>
          </a:p>
          <a:p>
            <a:pPr defTabSz="119046" eaLnBrk="0" fontAlgn="base" hangingPunct="0">
              <a:spcBef>
                <a:spcPct val="0"/>
              </a:spcBef>
              <a:spcAft>
                <a:spcPct val="0"/>
              </a:spcAft>
              <a:defRPr/>
            </a:pPr>
            <a:r>
              <a:rPr lang="en-US" sz="800" b="1" dirty="0">
                <a:latin typeface="Arial" charset="0"/>
                <a:cs typeface="Times New Roman" charset="0"/>
              </a:rPr>
              <a:t>Lightship w/ Margin            </a:t>
            </a:r>
            <a:r>
              <a:rPr lang="en-US" sz="800" b="1" dirty="0" smtClean="0">
                <a:latin typeface="Arial" charset="0"/>
                <a:cs typeface="Times New Roman" charset="0"/>
              </a:rPr>
              <a:t> </a:t>
            </a:r>
            <a:r>
              <a:rPr lang="en-US" sz="800" b="1" dirty="0" smtClean="0">
                <a:latin typeface="Arial" charset="0"/>
                <a:cs typeface="Times New Roman" charset="0"/>
              </a:rPr>
              <a:t>12,939 </a:t>
            </a:r>
            <a:r>
              <a:rPr lang="en-US" sz="800" b="1" dirty="0">
                <a:latin typeface="Arial" charset="0"/>
                <a:cs typeface="Times New Roman" charset="0"/>
              </a:rPr>
              <a:t>t</a:t>
            </a:r>
          </a:p>
          <a:p>
            <a:pPr defTabSz="119046" eaLnBrk="0" fontAlgn="base" hangingPunct="0">
              <a:spcBef>
                <a:spcPct val="0"/>
              </a:spcBef>
              <a:spcAft>
                <a:spcPct val="0"/>
              </a:spcAft>
              <a:defRPr/>
            </a:pPr>
            <a:r>
              <a:rPr lang="en-US" sz="800" b="1" u="sng" dirty="0">
                <a:latin typeface="Arial" charset="0"/>
                <a:cs typeface="Times New Roman" charset="0"/>
              </a:rPr>
              <a:t>Loads			  	       			     </a:t>
            </a:r>
            <a:r>
              <a:rPr lang="en-US" sz="800" b="1" u="sng" dirty="0" smtClean="0">
                <a:latin typeface="Arial" charset="0"/>
                <a:cs typeface="Times New Roman" charset="0"/>
              </a:rPr>
              <a:t>  </a:t>
            </a:r>
            <a:r>
              <a:rPr lang="en-US" sz="800" b="1" u="sng" dirty="0" smtClean="0">
                <a:latin typeface="Arial" charset="0"/>
                <a:cs typeface="Times New Roman" charset="0"/>
              </a:rPr>
              <a:t>2,001 </a:t>
            </a:r>
            <a:r>
              <a:rPr lang="en-US" sz="800" b="1" u="sng" dirty="0">
                <a:latin typeface="Arial" charset="0"/>
                <a:cs typeface="Times New Roman" charset="0"/>
              </a:rPr>
              <a:t>t</a:t>
            </a:r>
          </a:p>
          <a:p>
            <a:pPr defTabSz="119046" eaLnBrk="0" fontAlgn="base" hangingPunct="0">
              <a:spcBef>
                <a:spcPct val="0"/>
              </a:spcBef>
              <a:spcAft>
                <a:spcPct val="0"/>
              </a:spcAft>
              <a:defRPr/>
            </a:pPr>
            <a:r>
              <a:rPr lang="en-US" sz="800" b="1" dirty="0">
                <a:latin typeface="Arial" charset="0"/>
                <a:cs typeface="Times New Roman" charset="0"/>
              </a:rPr>
              <a:t>Full Load </a:t>
            </a:r>
            <a:r>
              <a:rPr lang="en-US" sz="800" b="1" dirty="0" smtClean="0">
                <a:latin typeface="Arial" charset="0"/>
                <a:cs typeface="Times New Roman" charset="0"/>
              </a:rPr>
              <a:t>(</a:t>
            </a:r>
            <a:r>
              <a:rPr lang="en-US" sz="800" b="1" dirty="0" smtClean="0">
                <a:latin typeface="Arial" charset="0"/>
                <a:cs typeface="Times New Roman" charset="0"/>
              </a:rPr>
              <a:t>8.63m </a:t>
            </a:r>
            <a:r>
              <a:rPr lang="en-US" sz="800" b="1" dirty="0" smtClean="0">
                <a:latin typeface="Arial" charset="0"/>
                <a:cs typeface="Times New Roman" charset="0"/>
              </a:rPr>
              <a:t>KG)           </a:t>
            </a:r>
            <a:r>
              <a:rPr lang="en-US" sz="800" b="1" dirty="0" smtClean="0">
                <a:latin typeface="Arial" charset="0"/>
                <a:cs typeface="Times New Roman" charset="0"/>
              </a:rPr>
              <a:t>14,940 </a:t>
            </a:r>
            <a:r>
              <a:rPr lang="en-US" sz="800" b="1" dirty="0" smtClean="0">
                <a:latin typeface="Arial" charset="0"/>
                <a:cs typeface="Times New Roman" charset="0"/>
              </a:rPr>
              <a:t>t</a:t>
            </a:r>
          </a:p>
          <a:p>
            <a:pPr defTabSz="119046" eaLnBrk="0" fontAlgn="base" hangingPunct="0">
              <a:spcBef>
                <a:spcPct val="0"/>
              </a:spcBef>
              <a:spcAft>
                <a:spcPct val="0"/>
              </a:spcAft>
              <a:defRPr/>
            </a:pPr>
            <a:r>
              <a:rPr lang="en-US" sz="800" b="1" dirty="0" smtClean="0">
                <a:latin typeface="Arial" charset="0"/>
                <a:cs typeface="Times New Roman" charset="0"/>
              </a:rPr>
              <a:t>EOSL (</a:t>
            </a:r>
            <a:r>
              <a:rPr lang="en-US" sz="800" b="1" dirty="0" smtClean="0">
                <a:latin typeface="Arial" charset="0"/>
                <a:cs typeface="Times New Roman" charset="0"/>
              </a:rPr>
              <a:t>8.93m </a:t>
            </a:r>
            <a:r>
              <a:rPr lang="en-US" sz="800" b="1" dirty="0" smtClean="0">
                <a:latin typeface="Arial" charset="0"/>
                <a:cs typeface="Times New Roman" charset="0"/>
              </a:rPr>
              <a:t>KG)                 </a:t>
            </a:r>
            <a:r>
              <a:rPr lang="en-US" sz="800" b="1" dirty="0" smtClean="0">
                <a:latin typeface="Arial" charset="0"/>
                <a:cs typeface="Times New Roman" charset="0"/>
              </a:rPr>
              <a:t>16,435 </a:t>
            </a:r>
            <a:r>
              <a:rPr lang="en-US" sz="800" b="1" dirty="0" smtClean="0">
                <a:latin typeface="Arial" charset="0"/>
                <a:cs typeface="Times New Roman" charset="0"/>
              </a:rPr>
              <a:t>t</a:t>
            </a:r>
            <a:endParaRPr lang="en-US" sz="900" b="1" dirty="0">
              <a:latin typeface="Arial" charset="0"/>
              <a:cs typeface="Times New Roman" charset="0"/>
            </a:endParaRPr>
          </a:p>
          <a:p>
            <a:pPr defTabSz="119046" eaLnBrk="0" fontAlgn="base" hangingPunct="0">
              <a:spcBef>
                <a:spcPct val="0"/>
              </a:spcBef>
              <a:spcAft>
                <a:spcPct val="0"/>
              </a:spcAft>
              <a:defRPr/>
            </a:pPr>
            <a:endParaRPr lang="en-US" sz="800" b="1" dirty="0">
              <a:latin typeface="Arial" charset="0"/>
              <a:cs typeface="Times New Roman" charset="0"/>
            </a:endParaRPr>
          </a:p>
        </p:txBody>
      </p:sp>
      <p:sp>
        <p:nvSpPr>
          <p:cNvPr id="16" name="Rectangle 6"/>
          <p:cNvSpPr>
            <a:spLocks noChangeArrowheads="1"/>
          </p:cNvSpPr>
          <p:nvPr/>
        </p:nvSpPr>
        <p:spPr bwMode="auto">
          <a:xfrm>
            <a:off x="722093" y="22541"/>
            <a:ext cx="7699817" cy="808877"/>
          </a:xfrm>
          <a:prstGeom prst="rect">
            <a:avLst/>
          </a:prstGeom>
          <a:noFill/>
          <a:ln w="12699">
            <a:noFill/>
            <a:miter lim="800000"/>
            <a:headEnd/>
            <a:tailEnd/>
          </a:ln>
        </p:spPr>
        <p:txBody>
          <a:bodyPr wrap="square" lIns="70775" tIns="34767" rIns="70775" bIns="34767">
            <a:spAutoFit/>
          </a:bodyPr>
          <a:lstStyle/>
          <a:p>
            <a:pPr algn="ctr" defTabSz="615919" eaLnBrk="0" fontAlgn="base" hangingPunct="0">
              <a:spcBef>
                <a:spcPct val="0"/>
              </a:spcBef>
              <a:spcAft>
                <a:spcPct val="0"/>
              </a:spcAft>
              <a:defRPr/>
            </a:pPr>
            <a:r>
              <a:rPr lang="en-US" sz="2800" b="1" dirty="0" smtClean="0">
                <a:latin typeface="Arial" pitchFamily="34" charset="0"/>
                <a:cs typeface="Arial" pitchFamily="34" charset="0"/>
              </a:rPr>
              <a:t>SHP0092A</a:t>
            </a:r>
            <a:endParaRPr lang="en-US" sz="2800" b="1" dirty="0" smtClean="0">
              <a:latin typeface="Arial" pitchFamily="34" charset="0"/>
              <a:cs typeface="Arial" pitchFamily="34" charset="0"/>
            </a:endParaRPr>
          </a:p>
          <a:p>
            <a:pPr algn="ctr" defTabSz="615919" eaLnBrk="0" fontAlgn="base" hangingPunct="0">
              <a:spcBef>
                <a:spcPct val="0"/>
              </a:spcBef>
              <a:spcAft>
                <a:spcPct val="0"/>
              </a:spcAft>
              <a:defRPr/>
            </a:pPr>
            <a:r>
              <a:rPr lang="en-US" sz="2000" b="1" dirty="0" smtClean="0">
                <a:latin typeface="Arial" pitchFamily="34" charset="0"/>
                <a:cs typeface="Arial" pitchFamily="34" charset="0"/>
              </a:rPr>
              <a:t>IPS </a:t>
            </a:r>
            <a:r>
              <a:rPr lang="en-US" sz="2000" b="1" dirty="0">
                <a:latin typeface="Arial" pitchFamily="34" charset="0"/>
                <a:cs typeface="Arial" pitchFamily="34" charset="0"/>
              </a:rPr>
              <a:t>CEP </a:t>
            </a:r>
            <a:r>
              <a:rPr lang="en-US" sz="2000" b="1" dirty="0" smtClean="0">
                <a:latin typeface="Arial" pitchFamily="34" charset="0"/>
                <a:cs typeface="Arial" pitchFamily="34" charset="0"/>
              </a:rPr>
              <a:t>Block </a:t>
            </a:r>
            <a:r>
              <a:rPr lang="en-US" sz="2000" b="1" dirty="0">
                <a:latin typeface="Arial" pitchFamily="34" charset="0"/>
                <a:cs typeface="Arial" pitchFamily="34" charset="0"/>
              </a:rPr>
              <a:t>Future</a:t>
            </a:r>
            <a:endParaRPr lang="en-US" sz="2800" b="1" dirty="0">
              <a:solidFill>
                <a:prstClr val="black"/>
              </a:solidFill>
              <a:latin typeface="Arial" pitchFamily="34" charset="0"/>
              <a:cs typeface="Arial" pitchFamily="34" charset="0"/>
            </a:endParaRPr>
          </a:p>
        </p:txBody>
      </p:sp>
      <p:sp>
        <p:nvSpPr>
          <p:cNvPr id="11" name="Rectangle 5"/>
          <p:cNvSpPr>
            <a:spLocks noChangeArrowheads="1"/>
          </p:cNvSpPr>
          <p:nvPr/>
        </p:nvSpPr>
        <p:spPr bwMode="auto">
          <a:xfrm>
            <a:off x="0" y="0"/>
            <a:ext cx="9144000" cy="6858000"/>
          </a:xfrm>
          <a:prstGeom prst="rect">
            <a:avLst/>
          </a:prstGeom>
          <a:noFill/>
          <a:ln w="25400">
            <a:noFill/>
            <a:miter lim="800000"/>
            <a:headEnd/>
            <a:tailEnd/>
          </a:ln>
        </p:spPr>
        <p:txBody>
          <a:bodyPr wrap="none" lIns="91432" tIns="45716" rIns="91432" bIns="45716" anchor="ctr"/>
          <a:lstStyle/>
          <a:p>
            <a:pPr fontAlgn="base">
              <a:spcBef>
                <a:spcPct val="0"/>
              </a:spcBef>
              <a:spcAft>
                <a:spcPct val="0"/>
              </a:spcAft>
            </a:pPr>
            <a:endParaRPr lang="en-US" sz="1000" b="1" i="1">
              <a:solidFill>
                <a:srgbClr val="000099"/>
              </a:solidFill>
              <a:latin typeface="Arial" charset="0"/>
              <a:cs typeface="Arial" pitchFamily="34" charset="0"/>
            </a:endParaRPr>
          </a:p>
        </p:txBody>
      </p:sp>
      <p:sp>
        <p:nvSpPr>
          <p:cNvPr id="12" name="Rectangle 5"/>
          <p:cNvSpPr>
            <a:spLocks noChangeArrowheads="1"/>
          </p:cNvSpPr>
          <p:nvPr/>
        </p:nvSpPr>
        <p:spPr bwMode="auto">
          <a:xfrm>
            <a:off x="152400" y="152400"/>
            <a:ext cx="9144000" cy="6858000"/>
          </a:xfrm>
          <a:prstGeom prst="rect">
            <a:avLst/>
          </a:prstGeom>
          <a:noFill/>
          <a:ln w="25400">
            <a:noFill/>
            <a:miter lim="800000"/>
            <a:headEnd/>
            <a:tailEnd/>
          </a:ln>
        </p:spPr>
        <p:txBody>
          <a:bodyPr wrap="none" lIns="91432" tIns="45716" rIns="91432" bIns="45716" anchor="ctr"/>
          <a:lstStyle/>
          <a:p>
            <a:pPr fontAlgn="base">
              <a:spcBef>
                <a:spcPct val="0"/>
              </a:spcBef>
              <a:spcAft>
                <a:spcPct val="0"/>
              </a:spcAft>
            </a:pPr>
            <a:endParaRPr lang="en-US" sz="1000" b="1" i="1">
              <a:solidFill>
                <a:srgbClr val="000099"/>
              </a:solidFill>
              <a:latin typeface="Arial" charset="0"/>
              <a:cs typeface="Arial" pitchFamily="34" charset="0"/>
            </a:endParaRPr>
          </a:p>
        </p:txBody>
      </p:sp>
      <p:sp>
        <p:nvSpPr>
          <p:cNvPr id="13" name="Rectangle 5"/>
          <p:cNvSpPr>
            <a:spLocks noChangeArrowheads="1"/>
          </p:cNvSpPr>
          <p:nvPr/>
        </p:nvSpPr>
        <p:spPr bwMode="auto">
          <a:xfrm>
            <a:off x="304800" y="304800"/>
            <a:ext cx="9144000" cy="6858000"/>
          </a:xfrm>
          <a:prstGeom prst="rect">
            <a:avLst/>
          </a:prstGeom>
          <a:noFill/>
          <a:ln w="25400">
            <a:noFill/>
            <a:miter lim="800000"/>
            <a:headEnd/>
            <a:tailEnd/>
          </a:ln>
        </p:spPr>
        <p:txBody>
          <a:bodyPr wrap="none" lIns="91432" tIns="45716" rIns="91432" bIns="45716" anchor="ctr"/>
          <a:lstStyle/>
          <a:p>
            <a:pPr fontAlgn="base">
              <a:spcBef>
                <a:spcPct val="0"/>
              </a:spcBef>
              <a:spcAft>
                <a:spcPct val="0"/>
              </a:spcAft>
            </a:pPr>
            <a:endParaRPr lang="en-US" sz="1000" b="1" i="1">
              <a:solidFill>
                <a:srgbClr val="000099"/>
              </a:solidFill>
              <a:latin typeface="Arial" charset="0"/>
              <a:cs typeface="Arial" pitchFamily="34" charset="0"/>
            </a:endParaRPr>
          </a:p>
        </p:txBody>
      </p:sp>
      <p:sp>
        <p:nvSpPr>
          <p:cNvPr id="18" name="TextBox 17"/>
          <p:cNvSpPr txBox="1"/>
          <p:nvPr/>
        </p:nvSpPr>
        <p:spPr>
          <a:xfrm>
            <a:off x="93503" y="5751367"/>
            <a:ext cx="2052769" cy="477054"/>
          </a:xfrm>
          <a:prstGeom prst="rect">
            <a:avLst/>
          </a:prstGeom>
          <a:noFill/>
        </p:spPr>
        <p:txBody>
          <a:bodyPr wrap="square" rtlCol="0">
            <a:spAutoFit/>
          </a:bodyPr>
          <a:lstStyle/>
          <a:p>
            <a:r>
              <a:rPr lang="en-US" sz="900" b="1" u="sng" dirty="0" smtClean="0">
                <a:latin typeface="Arial" panose="020B0604020202020204" pitchFamily="34" charset="0"/>
                <a:cs typeface="Arial" panose="020B0604020202020204" pitchFamily="34" charset="0"/>
              </a:rPr>
              <a:t>AFFORDABILITY:</a:t>
            </a:r>
            <a:endParaRPr lang="en-US" sz="900" b="1" u="sng" dirty="0">
              <a:latin typeface="Arial" panose="020B0604020202020204" pitchFamily="34" charset="0"/>
              <a:cs typeface="Arial" panose="020B0604020202020204" pitchFamily="34" charset="0"/>
            </a:endParaRPr>
          </a:p>
          <a:p>
            <a:pPr marL="54056" indent="-54056" defTabSz="119046" eaLnBrk="0" fontAlgn="base" hangingPunct="0">
              <a:spcBef>
                <a:spcPct val="0"/>
              </a:spcBef>
              <a:spcAft>
                <a:spcPct val="0"/>
              </a:spcAft>
              <a:buFontTx/>
              <a:buChar char="•"/>
              <a:defRPr/>
            </a:pPr>
            <a:r>
              <a:rPr lang="en-US" sz="800" b="1" dirty="0">
                <a:latin typeface="Arial" charset="0"/>
                <a:cs typeface="Times New Roman" charset="0"/>
              </a:rPr>
              <a:t>10th Ship TY$19     </a:t>
            </a:r>
            <a:r>
              <a:rPr lang="en-US" sz="800" b="1" dirty="0" smtClean="0">
                <a:latin typeface="Arial" charset="0"/>
                <a:cs typeface="Times New Roman" charset="0"/>
              </a:rPr>
              <a:t>                  </a:t>
            </a:r>
            <a:r>
              <a:rPr lang="en-US" sz="800" b="1" dirty="0" smtClean="0">
                <a:solidFill>
                  <a:srgbClr val="FF0000"/>
                </a:solidFill>
                <a:latin typeface="Arial" charset="0"/>
                <a:cs typeface="Times New Roman" charset="0"/>
              </a:rPr>
              <a:t>$X.XXB</a:t>
            </a:r>
            <a:endParaRPr lang="en-US" sz="800" b="1" dirty="0">
              <a:solidFill>
                <a:srgbClr val="FF0000"/>
              </a:solidFill>
              <a:latin typeface="Arial" charset="0"/>
              <a:cs typeface="Times New Roman" charset="0"/>
            </a:endParaRPr>
          </a:p>
          <a:p>
            <a:pPr marL="54056" indent="-54056" defTabSz="119046" eaLnBrk="0" fontAlgn="base" hangingPunct="0">
              <a:spcBef>
                <a:spcPct val="0"/>
              </a:spcBef>
              <a:spcAft>
                <a:spcPct val="0"/>
              </a:spcAft>
              <a:buFontTx/>
              <a:buChar char="•"/>
              <a:defRPr/>
            </a:pPr>
            <a:r>
              <a:rPr lang="en-US" sz="800" b="1" dirty="0">
                <a:latin typeface="Arial" charset="0"/>
                <a:cs typeface="Times New Roman" charset="0"/>
              </a:rPr>
              <a:t>1</a:t>
            </a:r>
            <a:r>
              <a:rPr lang="en-US" sz="800" b="1" baseline="30000" dirty="0">
                <a:latin typeface="Arial" charset="0"/>
                <a:cs typeface="Times New Roman" charset="0"/>
              </a:rPr>
              <a:t>st</a:t>
            </a:r>
            <a:r>
              <a:rPr lang="en-US" sz="800" b="1" dirty="0">
                <a:latin typeface="Arial" charset="0"/>
                <a:cs typeface="Times New Roman" charset="0"/>
              </a:rPr>
              <a:t> Ship TY$19                    </a:t>
            </a:r>
            <a:r>
              <a:rPr lang="en-US" sz="800" b="1" dirty="0" smtClean="0">
                <a:latin typeface="Arial" charset="0"/>
                <a:cs typeface="Times New Roman" charset="0"/>
              </a:rPr>
              <a:t>      </a:t>
            </a:r>
            <a:r>
              <a:rPr lang="en-US" sz="800" b="1" dirty="0" smtClean="0">
                <a:solidFill>
                  <a:srgbClr val="FF0000"/>
                </a:solidFill>
                <a:latin typeface="Arial" charset="0"/>
                <a:cs typeface="Times New Roman" charset="0"/>
              </a:rPr>
              <a:t>$X.XXB</a:t>
            </a:r>
            <a:endParaRPr lang="en-US" sz="800" b="1" dirty="0">
              <a:solidFill>
                <a:srgbClr val="FF0000"/>
              </a:solidFill>
              <a:latin typeface="Arial" charset="0"/>
              <a:cs typeface="Times New Roman" charset="0"/>
            </a:endParaRPr>
          </a:p>
        </p:txBody>
      </p:sp>
      <p:sp>
        <p:nvSpPr>
          <p:cNvPr id="19" name="Rectangle 19"/>
          <p:cNvSpPr>
            <a:spLocks noChangeArrowheads="1"/>
          </p:cNvSpPr>
          <p:nvPr/>
        </p:nvSpPr>
        <p:spPr bwMode="auto">
          <a:xfrm>
            <a:off x="7023112" y="3125557"/>
            <a:ext cx="1879568" cy="962759"/>
          </a:xfrm>
          <a:prstGeom prst="rect">
            <a:avLst/>
          </a:prstGeom>
          <a:noFill/>
          <a:ln w="12699">
            <a:noFill/>
            <a:miter lim="800000"/>
            <a:headEnd/>
            <a:tailEnd/>
          </a:ln>
        </p:spPr>
        <p:txBody>
          <a:bodyPr wrap="square" lIns="70768" tIns="34764" rIns="70768" bIns="34764">
            <a:spAutoFit/>
          </a:bodyPr>
          <a:lstStyle/>
          <a:p>
            <a:pPr defTabSz="119046" eaLnBrk="0" fontAlgn="base" hangingPunct="0">
              <a:spcBef>
                <a:spcPct val="0"/>
              </a:spcBef>
              <a:spcAft>
                <a:spcPct val="0"/>
              </a:spcAft>
              <a:defRPr/>
            </a:pPr>
            <a:r>
              <a:rPr lang="en-US" sz="900" b="1" u="sng" dirty="0" smtClean="0">
                <a:latin typeface="Arial" charset="0"/>
                <a:cs typeface="Times New Roman" charset="0"/>
              </a:rPr>
              <a:t>SLA (SWAP-C + Backfit Reservations Space Only)</a:t>
            </a:r>
            <a:r>
              <a:rPr lang="en-US" sz="800" b="1" dirty="0" smtClean="0">
                <a:latin typeface="Arial" charset="0"/>
                <a:cs typeface="Times New Roman" charset="0"/>
              </a:rPr>
              <a:t>                        </a:t>
            </a:r>
            <a:endParaRPr lang="en-US" sz="800" b="1" dirty="0">
              <a:latin typeface="Arial" charset="0"/>
              <a:cs typeface="Times New Roman" charset="0"/>
            </a:endParaRPr>
          </a:p>
          <a:p>
            <a:pPr defTabSz="119046" eaLnBrk="0" fontAlgn="base" hangingPunct="0">
              <a:spcBef>
                <a:spcPct val="0"/>
              </a:spcBef>
              <a:spcAft>
                <a:spcPct val="0"/>
              </a:spcAft>
              <a:defRPr/>
            </a:pPr>
            <a:r>
              <a:rPr lang="en-US" sz="800" b="1" dirty="0">
                <a:latin typeface="Arial" charset="0"/>
                <a:cs typeface="Times New Roman" charset="0"/>
              </a:rPr>
              <a:t>Area, Unassigned               </a:t>
            </a:r>
            <a:r>
              <a:rPr lang="en-US" sz="800" b="1" dirty="0" smtClean="0">
                <a:latin typeface="Arial" charset="0"/>
                <a:cs typeface="Times New Roman" charset="0"/>
              </a:rPr>
              <a:t>       </a:t>
            </a:r>
            <a:r>
              <a:rPr lang="en-US" sz="800" b="1" dirty="0" smtClean="0">
                <a:latin typeface="Arial" charset="0"/>
                <a:cs typeface="Times New Roman" charset="0"/>
              </a:rPr>
              <a:t>3.2% </a:t>
            </a:r>
            <a:endParaRPr lang="en-US" sz="800" b="1" dirty="0">
              <a:latin typeface="Arial" charset="0"/>
              <a:cs typeface="Times New Roman" charset="0"/>
            </a:endParaRPr>
          </a:p>
          <a:p>
            <a:pPr defTabSz="119046" eaLnBrk="0" fontAlgn="base" hangingPunct="0">
              <a:spcBef>
                <a:spcPct val="0"/>
              </a:spcBef>
              <a:spcAft>
                <a:spcPct val="0"/>
              </a:spcAft>
              <a:defRPr/>
            </a:pPr>
            <a:r>
              <a:rPr lang="en-US" sz="800" b="1" dirty="0">
                <a:latin typeface="Arial" charset="0"/>
                <a:cs typeface="Times New Roman" charset="0"/>
              </a:rPr>
              <a:t>Weight                       	</a:t>
            </a:r>
            <a:r>
              <a:rPr lang="en-US" sz="800" b="1" dirty="0" smtClean="0">
                <a:latin typeface="Arial" charset="0"/>
                <a:cs typeface="Times New Roman" charset="0"/>
              </a:rPr>
              <a:t>		       10%</a:t>
            </a:r>
            <a:endParaRPr lang="en-US" sz="800" b="1" dirty="0">
              <a:latin typeface="Arial" charset="0"/>
              <a:cs typeface="Times New Roman" charset="0"/>
            </a:endParaRPr>
          </a:p>
          <a:p>
            <a:pPr defTabSz="119046" eaLnBrk="0" fontAlgn="base" hangingPunct="0">
              <a:spcBef>
                <a:spcPct val="0"/>
              </a:spcBef>
              <a:spcAft>
                <a:spcPct val="0"/>
              </a:spcAft>
              <a:defRPr/>
            </a:pPr>
            <a:r>
              <a:rPr lang="en-US" sz="800" b="1" dirty="0">
                <a:latin typeface="Arial" charset="0"/>
                <a:cs typeface="Times New Roman" charset="0"/>
              </a:rPr>
              <a:t>KG                                </a:t>
            </a:r>
            <a:r>
              <a:rPr lang="en-US" sz="800" b="1" dirty="0" smtClean="0">
                <a:latin typeface="Arial" charset="0"/>
                <a:cs typeface="Times New Roman" charset="0"/>
              </a:rPr>
              <a:t>            0.30 </a:t>
            </a:r>
            <a:r>
              <a:rPr lang="en-US" sz="800" b="1" dirty="0">
                <a:latin typeface="Arial" charset="0"/>
                <a:cs typeface="Times New Roman" charset="0"/>
              </a:rPr>
              <a:t>m</a:t>
            </a:r>
          </a:p>
          <a:p>
            <a:pPr defTabSz="119046" eaLnBrk="0" fontAlgn="base" hangingPunct="0">
              <a:spcBef>
                <a:spcPct val="0"/>
              </a:spcBef>
              <a:spcAft>
                <a:spcPct val="0"/>
              </a:spcAft>
              <a:defRPr/>
            </a:pPr>
            <a:r>
              <a:rPr lang="en-US" sz="800" b="1" dirty="0" smtClean="0">
                <a:latin typeface="Arial" charset="0"/>
                <a:cs typeface="Times New Roman" charset="0"/>
              </a:rPr>
              <a:t>Cooling</a:t>
            </a:r>
            <a:r>
              <a:rPr lang="en-US" sz="800" b="1" dirty="0">
                <a:latin typeface="Arial" charset="0"/>
                <a:cs typeface="Times New Roman" charset="0"/>
              </a:rPr>
              <a:t>									   20</a:t>
            </a:r>
            <a:r>
              <a:rPr lang="en-US" sz="800" b="1" dirty="0" smtClean="0">
                <a:latin typeface="Arial" charset="0"/>
                <a:cs typeface="Times New Roman" charset="0"/>
              </a:rPr>
              <a:t>%</a:t>
            </a:r>
          </a:p>
          <a:p>
            <a:pPr defTabSz="119046" eaLnBrk="0" fontAlgn="base" hangingPunct="0">
              <a:spcBef>
                <a:spcPct val="0"/>
              </a:spcBef>
              <a:spcAft>
                <a:spcPct val="0"/>
              </a:spcAft>
              <a:defRPr/>
            </a:pPr>
            <a:r>
              <a:rPr lang="en-US" sz="800" b="1" dirty="0" smtClean="0">
                <a:latin typeface="Arial" charset="0"/>
                <a:cs typeface="Times New Roman" charset="0"/>
              </a:rPr>
              <a:t>Service Life	</a:t>
            </a:r>
            <a:r>
              <a:rPr lang="en-US" sz="800" b="1" dirty="0" smtClean="0">
                <a:solidFill>
                  <a:srgbClr val="FF0000"/>
                </a:solidFill>
                <a:latin typeface="Arial" charset="0"/>
                <a:cs typeface="Times New Roman" charset="0"/>
              </a:rPr>
              <a:t>						</a:t>
            </a:r>
            <a:r>
              <a:rPr lang="en-US" sz="800" b="1" dirty="0" smtClean="0">
                <a:latin typeface="Arial" charset="0"/>
                <a:cs typeface="Times New Roman" charset="0"/>
              </a:rPr>
              <a:t>35</a:t>
            </a:r>
            <a:r>
              <a:rPr lang="en-US" sz="800" b="1" dirty="0" smtClean="0">
                <a:solidFill>
                  <a:srgbClr val="FF0000"/>
                </a:solidFill>
                <a:latin typeface="Arial" charset="0"/>
                <a:cs typeface="Times New Roman" charset="0"/>
              </a:rPr>
              <a:t> </a:t>
            </a:r>
            <a:r>
              <a:rPr lang="en-US" sz="800" b="1" dirty="0" smtClean="0">
                <a:latin typeface="Arial" charset="0"/>
                <a:cs typeface="Times New Roman" charset="0"/>
              </a:rPr>
              <a:t>years</a:t>
            </a:r>
            <a:endParaRPr lang="en-US" sz="800" b="1" dirty="0">
              <a:latin typeface="Arial" charset="0"/>
              <a:cs typeface="Times New Roman" charset="0"/>
            </a:endParaRPr>
          </a:p>
        </p:txBody>
      </p:sp>
      <p:sp>
        <p:nvSpPr>
          <p:cNvPr id="22" name="Rectangle 3"/>
          <p:cNvSpPr>
            <a:spLocks noChangeArrowheads="1"/>
          </p:cNvSpPr>
          <p:nvPr/>
        </p:nvSpPr>
        <p:spPr bwMode="auto">
          <a:xfrm>
            <a:off x="7042586" y="5301178"/>
            <a:ext cx="2256805" cy="1012003"/>
          </a:xfrm>
          <a:prstGeom prst="rect">
            <a:avLst/>
          </a:prstGeom>
          <a:noFill/>
          <a:ln w="12699">
            <a:noFill/>
            <a:miter lim="800000"/>
            <a:headEnd/>
            <a:tailEnd/>
          </a:ln>
        </p:spPr>
        <p:txBody>
          <a:bodyPr wrap="square" lIns="70768" tIns="34764" rIns="70768" bIns="34764">
            <a:spAutoFit/>
          </a:bodyPr>
          <a:lstStyle/>
          <a:p>
            <a:pPr defTabSz="119046" eaLnBrk="0" fontAlgn="base" hangingPunct="0">
              <a:spcBef>
                <a:spcPct val="0"/>
              </a:spcBef>
              <a:spcAft>
                <a:spcPct val="0"/>
              </a:spcAft>
              <a:defRPr/>
            </a:pPr>
            <a:r>
              <a:rPr lang="en-US" sz="900" b="1" u="sng" dirty="0" smtClean="0">
                <a:solidFill>
                  <a:prstClr val="black"/>
                </a:solidFill>
                <a:latin typeface="Arial" charset="0"/>
                <a:cs typeface="Times New Roman" charset="0"/>
              </a:rPr>
              <a:t>AVIATION </a:t>
            </a:r>
            <a:r>
              <a:rPr lang="en-US" sz="900" b="1" u="sng" dirty="0">
                <a:solidFill>
                  <a:prstClr val="black"/>
                </a:solidFill>
                <a:latin typeface="Arial" charset="0"/>
                <a:cs typeface="Times New Roman" charset="0"/>
              </a:rPr>
              <a:t>FACILITIES</a:t>
            </a:r>
            <a:endParaRPr lang="en-US" sz="900" b="1" dirty="0">
              <a:solidFill>
                <a:prstClr val="black"/>
              </a:solidFill>
              <a:latin typeface="Arial" charset="0"/>
              <a:cs typeface="Times New Roman" charset="0"/>
            </a:endParaRPr>
          </a:p>
          <a:p>
            <a:pPr marL="54056" indent="-54056" defTabSz="119046" eaLnBrk="0" fontAlgn="base" hangingPunct="0">
              <a:lnSpc>
                <a:spcPct val="90000"/>
              </a:lnSpc>
              <a:spcBef>
                <a:spcPct val="0"/>
              </a:spcBef>
              <a:spcAft>
                <a:spcPct val="0"/>
              </a:spcAft>
              <a:buFontTx/>
              <a:buChar char="•"/>
              <a:defRPr/>
            </a:pPr>
            <a:r>
              <a:rPr lang="en-US" sz="800" b="1" dirty="0">
                <a:solidFill>
                  <a:prstClr val="black"/>
                </a:solidFill>
                <a:latin typeface="Arial" charset="0"/>
                <a:cs typeface="Times New Roman" charset="0"/>
              </a:rPr>
              <a:t> Aircraft/hangar:				2x MH-60R </a:t>
            </a:r>
          </a:p>
          <a:p>
            <a:pPr defTabSz="119046" eaLnBrk="0" fontAlgn="base" hangingPunct="0">
              <a:lnSpc>
                <a:spcPct val="90000"/>
              </a:lnSpc>
              <a:spcBef>
                <a:spcPct val="0"/>
              </a:spcBef>
              <a:spcAft>
                <a:spcPct val="0"/>
              </a:spcAft>
              <a:defRPr/>
            </a:pPr>
            <a:r>
              <a:rPr lang="en-US" sz="800" b="1" dirty="0">
                <a:solidFill>
                  <a:prstClr val="black"/>
                </a:solidFill>
                <a:latin typeface="Arial" charset="0"/>
                <a:cs typeface="Times New Roman" charset="0"/>
              </a:rPr>
              <a:t>             Or 1x MH-60R + 2x UAV/MALE</a:t>
            </a:r>
          </a:p>
          <a:p>
            <a:pPr marL="54056" indent="-54056" defTabSz="119046" eaLnBrk="0" fontAlgn="base" hangingPunct="0">
              <a:lnSpc>
                <a:spcPct val="90000"/>
              </a:lnSpc>
              <a:spcBef>
                <a:spcPct val="0"/>
              </a:spcBef>
              <a:spcAft>
                <a:spcPct val="0"/>
              </a:spcAft>
              <a:buFontTx/>
              <a:buChar char="•"/>
              <a:defRPr/>
            </a:pPr>
            <a:r>
              <a:rPr lang="en-US" sz="800" b="1" dirty="0">
                <a:solidFill>
                  <a:prstClr val="black"/>
                </a:solidFill>
                <a:latin typeface="Arial" charset="0"/>
                <a:cs typeface="Times New Roman" charset="0"/>
              </a:rPr>
              <a:t> Landing Spots:			   1x with ASIST</a:t>
            </a:r>
          </a:p>
          <a:p>
            <a:pPr marL="54056" indent="-54056" defTabSz="119046" eaLnBrk="0" fontAlgn="base" hangingPunct="0">
              <a:lnSpc>
                <a:spcPct val="90000"/>
              </a:lnSpc>
              <a:spcBef>
                <a:spcPct val="0"/>
              </a:spcBef>
              <a:spcAft>
                <a:spcPct val="0"/>
              </a:spcAft>
              <a:buFontTx/>
              <a:buChar char="•"/>
              <a:defRPr/>
            </a:pPr>
            <a:endParaRPr lang="en-US" sz="800" b="1" dirty="0">
              <a:solidFill>
                <a:srgbClr val="FF0000"/>
              </a:solidFill>
              <a:latin typeface="Arial" charset="0"/>
              <a:cs typeface="Times New Roman" charset="0"/>
            </a:endParaRPr>
          </a:p>
          <a:p>
            <a:pPr defTabSz="119046" eaLnBrk="0" fontAlgn="base" hangingPunct="0">
              <a:spcBef>
                <a:spcPct val="0"/>
              </a:spcBef>
              <a:spcAft>
                <a:spcPct val="0"/>
              </a:spcAft>
              <a:defRPr/>
            </a:pPr>
            <a:r>
              <a:rPr lang="en-US" sz="900" b="1" u="sng" dirty="0">
                <a:solidFill>
                  <a:prstClr val="black"/>
                </a:solidFill>
                <a:latin typeface="Arial" charset="0"/>
                <a:cs typeface="Times New Roman" charset="0"/>
              </a:rPr>
              <a:t>BOATS</a:t>
            </a:r>
            <a:r>
              <a:rPr lang="en-US" sz="900" b="1" dirty="0">
                <a:solidFill>
                  <a:prstClr val="black"/>
                </a:solidFill>
                <a:latin typeface="Arial" charset="0"/>
                <a:cs typeface="Times New Roman" charset="0"/>
              </a:rPr>
              <a:t>					</a:t>
            </a:r>
          </a:p>
          <a:p>
            <a:pPr marL="54056" indent="-54056" defTabSz="119046" eaLnBrk="0" fontAlgn="base" hangingPunct="0">
              <a:lnSpc>
                <a:spcPct val="90000"/>
              </a:lnSpc>
              <a:spcBef>
                <a:spcPct val="0"/>
              </a:spcBef>
              <a:spcAft>
                <a:spcPct val="0"/>
              </a:spcAft>
              <a:buFontTx/>
              <a:buChar char="•"/>
              <a:defRPr/>
            </a:pPr>
            <a:r>
              <a:rPr lang="en-US" sz="800" b="1" dirty="0">
                <a:solidFill>
                  <a:prstClr val="black"/>
                </a:solidFill>
                <a:latin typeface="Arial" charset="0"/>
                <a:cs typeface="Times New Roman" charset="0"/>
              </a:rPr>
              <a:t> Side Launch </a:t>
            </a:r>
            <a:r>
              <a:rPr lang="en-US" sz="800" b="1" dirty="0" smtClean="0">
                <a:solidFill>
                  <a:prstClr val="black"/>
                </a:solidFill>
                <a:latin typeface="Arial" charset="0"/>
                <a:cs typeface="Times New Roman" charset="0"/>
              </a:rPr>
              <a:t>BHS-0055</a:t>
            </a:r>
            <a:endParaRPr lang="en-US" sz="800" b="1" dirty="0">
              <a:solidFill>
                <a:prstClr val="black"/>
              </a:solidFill>
              <a:latin typeface="Arial" charset="0"/>
              <a:cs typeface="Times New Roman" charset="0"/>
            </a:endParaRPr>
          </a:p>
          <a:p>
            <a:pPr marL="54056" indent="-54056" defTabSz="119046" eaLnBrk="0" fontAlgn="base" hangingPunct="0">
              <a:lnSpc>
                <a:spcPct val="90000"/>
              </a:lnSpc>
              <a:spcBef>
                <a:spcPct val="0"/>
              </a:spcBef>
              <a:spcAft>
                <a:spcPct val="0"/>
              </a:spcAft>
              <a:buFontTx/>
              <a:buChar char="•"/>
              <a:defRPr/>
            </a:pPr>
            <a:r>
              <a:rPr lang="en-US" sz="800" b="1" dirty="0">
                <a:solidFill>
                  <a:prstClr val="black"/>
                </a:solidFill>
                <a:latin typeface="Arial" charset="0"/>
                <a:cs typeface="Times New Roman" charset="0"/>
              </a:rPr>
              <a:t> </a:t>
            </a:r>
            <a:r>
              <a:rPr lang="en-US" sz="800" b="1" dirty="0" smtClean="0">
                <a:solidFill>
                  <a:prstClr val="black"/>
                </a:solidFill>
                <a:latin typeface="Arial" charset="0"/>
                <a:cs typeface="Times New Roman" charset="0"/>
              </a:rPr>
              <a:t>2x </a:t>
            </a:r>
            <a:r>
              <a:rPr lang="en-US" sz="800" b="1" dirty="0">
                <a:solidFill>
                  <a:prstClr val="black"/>
                </a:solidFill>
                <a:latin typeface="Arial" charset="0"/>
                <a:cs typeface="Times New Roman" charset="0"/>
              </a:rPr>
              <a:t>7m RHIB </a:t>
            </a:r>
          </a:p>
        </p:txBody>
      </p:sp>
      <p:sp>
        <p:nvSpPr>
          <p:cNvPr id="2" name="TextBox 1"/>
          <p:cNvSpPr txBox="1"/>
          <p:nvPr/>
        </p:nvSpPr>
        <p:spPr>
          <a:xfrm>
            <a:off x="149409" y="6385155"/>
            <a:ext cx="1297006" cy="215444"/>
          </a:xfrm>
          <a:prstGeom prst="rect">
            <a:avLst/>
          </a:prstGeom>
          <a:noFill/>
          <a:ln>
            <a:solidFill>
              <a:schemeClr val="tx1"/>
            </a:solidFill>
          </a:ln>
        </p:spPr>
        <p:txBody>
          <a:bodyPr wrap="square" rtlCol="0">
            <a:spAutoFit/>
          </a:bodyPr>
          <a:lstStyle/>
          <a:p>
            <a:pPr algn="ctr"/>
            <a:r>
              <a:rPr lang="en-US" sz="800" b="1" dirty="0" smtClean="0">
                <a:latin typeface="Arial" panose="020B0604020202020204" pitchFamily="34" charset="0"/>
                <a:cs typeface="Arial" panose="020B0604020202020204" pitchFamily="34" charset="0"/>
              </a:rPr>
              <a:t>Key: </a:t>
            </a:r>
            <a:r>
              <a:rPr lang="en-US" sz="800" b="1" i="1" dirty="0" smtClean="0">
                <a:latin typeface="Arial" panose="020B0604020202020204" pitchFamily="34" charset="0"/>
                <a:cs typeface="Arial" panose="020B0604020202020204" pitchFamily="34" charset="0"/>
              </a:rPr>
              <a:t>Critical Systems</a:t>
            </a:r>
            <a:endParaRPr lang="en-US" sz="800" b="1" i="1" dirty="0">
              <a:latin typeface="Arial" panose="020B0604020202020204" pitchFamily="34" charset="0"/>
              <a:cs typeface="Arial" panose="020B0604020202020204" pitchFamily="34" charset="0"/>
            </a:endParaRP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9412" y="951511"/>
            <a:ext cx="3840480" cy="2014408"/>
          </a:xfrm>
          <a:prstGeom prst="rect">
            <a:avLst/>
          </a:prstGeom>
          <a:ln>
            <a:solidFill>
              <a:schemeClr val="tx1"/>
            </a:solidFill>
          </a:ln>
        </p:spPr>
      </p:pic>
      <p:sp>
        <p:nvSpPr>
          <p:cNvPr id="27" name="TextBox 26"/>
          <p:cNvSpPr txBox="1"/>
          <p:nvPr/>
        </p:nvSpPr>
        <p:spPr>
          <a:xfrm>
            <a:off x="7023112" y="4294245"/>
            <a:ext cx="2052769" cy="846386"/>
          </a:xfrm>
          <a:prstGeom prst="rect">
            <a:avLst/>
          </a:prstGeom>
          <a:noFill/>
        </p:spPr>
        <p:txBody>
          <a:bodyPr wrap="square" rtlCol="0">
            <a:spAutoFit/>
          </a:bodyPr>
          <a:lstStyle/>
          <a:p>
            <a:r>
              <a:rPr lang="en-US" sz="900" b="1" u="sng" dirty="0">
                <a:latin typeface="Arial" panose="020B0604020202020204" pitchFamily="34" charset="0"/>
                <a:cs typeface="Arial" panose="020B0604020202020204" pitchFamily="34" charset="0"/>
              </a:rPr>
              <a:t>FLEXIBILITY:</a:t>
            </a:r>
          </a:p>
          <a:p>
            <a:pPr marL="54033" indent="-54056" defTabSz="119046" eaLnBrk="0" fontAlgn="base" hangingPunct="0">
              <a:spcBef>
                <a:spcPct val="0"/>
              </a:spcBef>
              <a:spcAft>
                <a:spcPct val="0"/>
              </a:spcAft>
              <a:buFontTx/>
              <a:buChar char="•"/>
              <a:defRPr/>
            </a:pPr>
            <a:r>
              <a:rPr lang="en-US" sz="800" b="1" dirty="0" smtClean="0">
                <a:latin typeface="Arial" charset="0"/>
                <a:cs typeface="Times New Roman" charset="0"/>
              </a:rPr>
              <a:t>FPA0005 (Flexible Planar Array)</a:t>
            </a:r>
            <a:endParaRPr lang="en-US" sz="800" b="1" dirty="0">
              <a:latin typeface="Arial" charset="0"/>
              <a:cs typeface="Times New Roman" charset="0"/>
            </a:endParaRPr>
          </a:p>
          <a:p>
            <a:pPr marL="54056" indent="-54056" defTabSz="119046" eaLnBrk="0" fontAlgn="base" hangingPunct="0">
              <a:spcBef>
                <a:spcPct val="0"/>
              </a:spcBef>
              <a:spcAft>
                <a:spcPct val="0"/>
              </a:spcAft>
              <a:buFontTx/>
              <a:buChar char="•"/>
              <a:defRPr/>
            </a:pPr>
            <a:r>
              <a:rPr lang="en-US" sz="800" b="1" dirty="0" smtClean="0">
                <a:latin typeface="Arial" charset="0"/>
                <a:cs typeface="Times New Roman" charset="0"/>
              </a:rPr>
              <a:t>Flexible </a:t>
            </a:r>
            <a:r>
              <a:rPr lang="en-US" sz="800" b="1" dirty="0">
                <a:latin typeface="Arial" charset="0"/>
                <a:cs typeface="Times New Roman" charset="0"/>
              </a:rPr>
              <a:t>Infrastructure in Mission </a:t>
            </a:r>
            <a:r>
              <a:rPr lang="en-US" sz="800" b="1" dirty="0" smtClean="0">
                <a:latin typeface="Arial" charset="0"/>
                <a:cs typeface="Times New Roman" charset="0"/>
              </a:rPr>
              <a:t>Spaces</a:t>
            </a:r>
            <a:endParaRPr lang="en-US" sz="800" b="1" dirty="0">
              <a:latin typeface="Arial" charset="0"/>
              <a:cs typeface="Times New Roman" charset="0"/>
            </a:endParaRPr>
          </a:p>
          <a:p>
            <a:pPr marL="54056" indent="-54056" defTabSz="119046" eaLnBrk="0" fontAlgn="base" hangingPunct="0">
              <a:spcBef>
                <a:spcPct val="0"/>
              </a:spcBef>
              <a:spcAft>
                <a:spcPct val="0"/>
              </a:spcAft>
              <a:buFontTx/>
              <a:buChar char="•"/>
              <a:defRPr/>
            </a:pPr>
            <a:r>
              <a:rPr lang="en-US" sz="800" b="1" dirty="0" smtClean="0">
                <a:latin typeface="Arial" charset="0"/>
                <a:cs typeface="Times New Roman" charset="0"/>
              </a:rPr>
              <a:t>15% Wider </a:t>
            </a:r>
            <a:r>
              <a:rPr lang="en-US" sz="800" b="1" dirty="0">
                <a:latin typeface="Arial" charset="0"/>
                <a:cs typeface="Times New Roman" charset="0"/>
              </a:rPr>
              <a:t>Passageways</a:t>
            </a:r>
          </a:p>
          <a:p>
            <a:pPr marL="54056" indent="-54056" defTabSz="119046" eaLnBrk="0" fontAlgn="base" hangingPunct="0">
              <a:spcBef>
                <a:spcPct val="0"/>
              </a:spcBef>
              <a:spcAft>
                <a:spcPct val="0"/>
              </a:spcAft>
              <a:buFontTx/>
              <a:buChar char="•"/>
              <a:defRPr/>
            </a:pPr>
            <a:endParaRPr lang="en-US" sz="800" b="1" dirty="0">
              <a:latin typeface="Arial" charset="0"/>
              <a:cs typeface="Times New Roman" charset="0"/>
            </a:endParaRPr>
          </a:p>
        </p:txBody>
      </p:sp>
      <p:sp>
        <p:nvSpPr>
          <p:cNvPr id="28" name="Rectangle 3"/>
          <p:cNvSpPr>
            <a:spLocks noChangeArrowheads="1"/>
          </p:cNvSpPr>
          <p:nvPr/>
        </p:nvSpPr>
        <p:spPr bwMode="auto">
          <a:xfrm>
            <a:off x="2610270" y="2977795"/>
            <a:ext cx="4286599" cy="3771220"/>
          </a:xfrm>
          <a:prstGeom prst="rect">
            <a:avLst/>
          </a:prstGeom>
          <a:noFill/>
          <a:ln w="12699">
            <a:noFill/>
            <a:miter lim="800000"/>
            <a:headEnd/>
            <a:tailEnd/>
          </a:ln>
        </p:spPr>
        <p:txBody>
          <a:bodyPr wrap="square" lIns="70768" tIns="34764" rIns="70768" bIns="34764">
            <a:spAutoFit/>
          </a:bodyPr>
          <a:lstStyle/>
          <a:p>
            <a:pPr defTabSz="119046" eaLnBrk="0" fontAlgn="base" hangingPunct="0">
              <a:spcBef>
                <a:spcPct val="0"/>
              </a:spcBef>
              <a:spcAft>
                <a:spcPct val="0"/>
              </a:spcAft>
              <a:defRPr/>
            </a:pPr>
            <a:r>
              <a:rPr lang="en-US" sz="1050" b="1" u="sng" dirty="0" smtClean="0">
                <a:solidFill>
                  <a:prstClr val="black"/>
                </a:solidFill>
                <a:latin typeface="Arial" charset="0"/>
                <a:cs typeface="Times New Roman" charset="0"/>
              </a:rPr>
              <a:t>WARFARE SYSTEMS:</a:t>
            </a:r>
          </a:p>
          <a:p>
            <a:pPr marL="54056" indent="-54056" defTabSz="119046" eaLnBrk="0" fontAlgn="base" hangingPunct="0">
              <a:spcBef>
                <a:spcPct val="0"/>
              </a:spcBef>
              <a:spcAft>
                <a:spcPct val="0"/>
              </a:spcAft>
              <a:buFontTx/>
              <a:buChar char="•"/>
              <a:defRPr/>
            </a:pPr>
            <a:endParaRPr lang="en-US" sz="900" b="1" dirty="0" smtClean="0">
              <a:latin typeface="Arial" charset="0"/>
              <a:cs typeface="Times New Roman" charset="0"/>
            </a:endParaRPr>
          </a:p>
          <a:p>
            <a:pPr marL="54056" indent="-54056" defTabSz="119046" eaLnBrk="0" fontAlgn="base" hangingPunct="0">
              <a:spcBef>
                <a:spcPct val="0"/>
              </a:spcBef>
              <a:spcAft>
                <a:spcPct val="0"/>
              </a:spcAft>
              <a:buFontTx/>
              <a:buChar char="•"/>
              <a:defRPr/>
            </a:pPr>
            <a:r>
              <a:rPr lang="en-US" sz="900" b="1" dirty="0" smtClean="0">
                <a:latin typeface="Arial" charset="0"/>
                <a:cs typeface="Times New Roman" charset="0"/>
              </a:rPr>
              <a:t> Warfare System Set 0030 Installed</a:t>
            </a:r>
          </a:p>
          <a:p>
            <a:pPr marL="54056" indent="-54056" defTabSz="119046" eaLnBrk="0" fontAlgn="base" hangingPunct="0">
              <a:spcBef>
                <a:spcPct val="0"/>
              </a:spcBef>
              <a:spcAft>
                <a:spcPct val="0"/>
              </a:spcAft>
              <a:buFontTx/>
              <a:buChar char="•"/>
              <a:defRPr/>
            </a:pPr>
            <a:r>
              <a:rPr lang="en-US" sz="900" dirty="0">
                <a:latin typeface="Arial" charset="0"/>
                <a:cs typeface="Times New Roman" pitchFamily="18" charset="0"/>
              </a:rPr>
              <a:t> </a:t>
            </a:r>
            <a:r>
              <a:rPr lang="en-US" sz="900" b="1" dirty="0">
                <a:latin typeface="Arial" charset="0"/>
                <a:cs typeface="Times New Roman" pitchFamily="18" charset="0"/>
              </a:rPr>
              <a:t>Embarked Warfare </a:t>
            </a:r>
            <a:r>
              <a:rPr lang="en-US" sz="900" b="1" dirty="0" smtClean="0">
                <a:latin typeface="Arial" charset="0"/>
                <a:cs typeface="Times New Roman" pitchFamily="18" charset="0"/>
              </a:rPr>
              <a:t>CDR </a:t>
            </a:r>
            <a:r>
              <a:rPr lang="en-US" sz="900" b="1" dirty="0">
                <a:latin typeface="Arial" charset="0"/>
                <a:cs typeface="Times New Roman" pitchFamily="18" charset="0"/>
              </a:rPr>
              <a:t>(24 staff)</a:t>
            </a:r>
          </a:p>
          <a:p>
            <a:pPr defTabSz="119046" eaLnBrk="0" fontAlgn="base" hangingPunct="0">
              <a:spcBef>
                <a:spcPct val="0"/>
              </a:spcBef>
              <a:spcAft>
                <a:spcPct val="0"/>
              </a:spcAft>
              <a:defRPr/>
            </a:pPr>
            <a:endParaRPr lang="en-US" sz="900" b="1" u="sng" dirty="0">
              <a:solidFill>
                <a:prstClr val="black"/>
              </a:solidFill>
              <a:latin typeface="Arial" charset="0"/>
              <a:cs typeface="Times New Roman" charset="0"/>
            </a:endParaRPr>
          </a:p>
          <a:p>
            <a:pPr defTabSz="119046" eaLnBrk="0" fontAlgn="base" hangingPunct="0">
              <a:spcBef>
                <a:spcPct val="0"/>
              </a:spcBef>
              <a:spcAft>
                <a:spcPct val="0"/>
              </a:spcAft>
              <a:defRPr/>
            </a:pPr>
            <a:r>
              <a:rPr lang="en-US" sz="900" b="1" u="sng" dirty="0" smtClean="0">
                <a:latin typeface="Arial" charset="0"/>
                <a:cs typeface="Times New Roman" charset="0"/>
              </a:rPr>
              <a:t>WEAPON </a:t>
            </a:r>
            <a:r>
              <a:rPr lang="en-US" sz="900" b="1" u="sng" dirty="0">
                <a:latin typeface="Arial" charset="0"/>
                <a:cs typeface="Times New Roman" charset="0"/>
              </a:rPr>
              <a:t>SYSTEMS:</a:t>
            </a:r>
          </a:p>
          <a:p>
            <a:pPr marL="54056" indent="-54056" defTabSz="119046" eaLnBrk="0" fontAlgn="base" hangingPunct="0">
              <a:spcBef>
                <a:spcPct val="0"/>
              </a:spcBef>
              <a:spcAft>
                <a:spcPct val="0"/>
              </a:spcAft>
              <a:buFontTx/>
              <a:buChar char="•"/>
              <a:defRPr/>
            </a:pPr>
            <a:r>
              <a:rPr lang="en-US" sz="800" b="1" dirty="0">
                <a:latin typeface="Arial" charset="0"/>
                <a:cs typeface="Times New Roman" charset="0"/>
              </a:rPr>
              <a:t> </a:t>
            </a:r>
            <a:r>
              <a:rPr lang="en-US" sz="800" b="1" dirty="0" smtClean="0">
                <a:latin typeface="Arial" charset="0"/>
                <a:cs typeface="Times New Roman" charset="0"/>
              </a:rPr>
              <a:t>(96) MK </a:t>
            </a:r>
            <a:r>
              <a:rPr lang="en-US" sz="800" b="1" dirty="0">
                <a:latin typeface="Arial" charset="0"/>
                <a:cs typeface="Times New Roman" charset="0"/>
              </a:rPr>
              <a:t>41 Mod 15 VLS	</a:t>
            </a:r>
          </a:p>
          <a:p>
            <a:pPr marL="54056" indent="-54056" defTabSz="119046" eaLnBrk="0" fontAlgn="base" hangingPunct="0">
              <a:spcBef>
                <a:spcPct val="0"/>
              </a:spcBef>
              <a:spcAft>
                <a:spcPct val="0"/>
              </a:spcAft>
              <a:buFontTx/>
              <a:buChar char="•"/>
              <a:defRPr/>
            </a:pPr>
            <a:r>
              <a:rPr lang="en-US" sz="800" b="1" dirty="0">
                <a:latin typeface="Arial" charset="0"/>
                <a:cs typeface="Times New Roman" charset="0"/>
              </a:rPr>
              <a:t> </a:t>
            </a:r>
            <a:r>
              <a:rPr lang="en-US" sz="800" b="1" dirty="0" smtClean="0">
                <a:latin typeface="Arial" charset="0"/>
                <a:cs typeface="Times New Roman" charset="0"/>
              </a:rPr>
              <a:t>(12) </a:t>
            </a:r>
            <a:r>
              <a:rPr lang="en-US" sz="800" b="1" i="1" dirty="0" smtClean="0">
                <a:latin typeface="Arial" charset="0"/>
                <a:cs typeface="Times New Roman" charset="0"/>
              </a:rPr>
              <a:t>MK </a:t>
            </a:r>
            <a:r>
              <a:rPr lang="en-US" sz="800" b="1" i="1" dirty="0">
                <a:latin typeface="Arial" charset="0"/>
                <a:cs typeface="Times New Roman" charset="0"/>
              </a:rPr>
              <a:t>XX Large VLS </a:t>
            </a:r>
          </a:p>
          <a:p>
            <a:pPr marL="54056" indent="-54056" defTabSz="119046" eaLnBrk="0" fontAlgn="base" hangingPunct="0">
              <a:spcBef>
                <a:spcPct val="0"/>
              </a:spcBef>
              <a:spcAft>
                <a:spcPct val="0"/>
              </a:spcAft>
              <a:buFontTx/>
              <a:buChar char="•"/>
              <a:defRPr/>
            </a:pPr>
            <a:r>
              <a:rPr lang="en-US" sz="800" b="1" dirty="0" smtClean="0">
                <a:latin typeface="Arial" charset="0"/>
                <a:cs typeface="Times New Roman" charset="0"/>
              </a:rPr>
              <a:t> (1) MK </a:t>
            </a:r>
            <a:r>
              <a:rPr lang="en-US" sz="800" b="1" dirty="0">
                <a:latin typeface="Arial" charset="0"/>
                <a:cs typeface="Times New Roman" charset="0"/>
              </a:rPr>
              <a:t>45 Mod 4  5”/62 Gun</a:t>
            </a:r>
          </a:p>
          <a:p>
            <a:pPr marL="54056" indent="-54056" defTabSz="119046" eaLnBrk="0" fontAlgn="base" hangingPunct="0">
              <a:spcBef>
                <a:spcPct val="0"/>
              </a:spcBef>
              <a:spcAft>
                <a:spcPct val="0"/>
              </a:spcAft>
              <a:buFontTx/>
              <a:buChar char="•"/>
              <a:defRPr/>
            </a:pPr>
            <a:r>
              <a:rPr lang="en-US" sz="800" b="1" dirty="0">
                <a:latin typeface="Arial" charset="0"/>
                <a:cs typeface="Times New Roman" charset="0"/>
              </a:rPr>
              <a:t> </a:t>
            </a:r>
            <a:r>
              <a:rPr lang="en-US" sz="800" b="1" dirty="0" smtClean="0">
                <a:latin typeface="Arial" charset="0"/>
                <a:cs typeface="Times New Roman" charset="0"/>
              </a:rPr>
              <a:t>(3) MK </a:t>
            </a:r>
            <a:r>
              <a:rPr lang="en-US" sz="800" b="1" dirty="0">
                <a:latin typeface="Arial" charset="0"/>
                <a:cs typeface="Times New Roman" charset="0"/>
              </a:rPr>
              <a:t>38 MOD </a:t>
            </a:r>
            <a:r>
              <a:rPr lang="en-US" sz="800" b="1" dirty="0" smtClean="0">
                <a:latin typeface="Arial" charset="0"/>
                <a:cs typeface="Times New Roman" charset="0"/>
              </a:rPr>
              <a:t>4 30mm MGS</a:t>
            </a:r>
          </a:p>
          <a:p>
            <a:pPr marL="54056" indent="-54056" defTabSz="119046" eaLnBrk="0" fontAlgn="base" hangingPunct="0">
              <a:spcBef>
                <a:spcPct val="0"/>
              </a:spcBef>
              <a:spcAft>
                <a:spcPct val="0"/>
              </a:spcAft>
              <a:buFontTx/>
              <a:buChar char="•"/>
              <a:defRPr/>
            </a:pPr>
            <a:r>
              <a:rPr lang="en-US" sz="800" b="1" dirty="0" smtClean="0">
                <a:latin typeface="Arial" charset="0"/>
                <a:cs typeface="Times New Roman" charset="0"/>
              </a:rPr>
              <a:t> (2) 600kW Lasers</a:t>
            </a:r>
            <a:endParaRPr lang="en-US" sz="800" b="1" dirty="0">
              <a:latin typeface="Arial" charset="0"/>
              <a:cs typeface="Times New Roman" charset="0"/>
            </a:endParaRPr>
          </a:p>
          <a:p>
            <a:pPr marL="54056" indent="-54056" defTabSz="119046" eaLnBrk="0" fontAlgn="base" hangingPunct="0">
              <a:spcBef>
                <a:spcPct val="0"/>
              </a:spcBef>
              <a:spcAft>
                <a:spcPct val="0"/>
              </a:spcAft>
              <a:buFontTx/>
              <a:buChar char="•"/>
              <a:defRPr/>
            </a:pPr>
            <a:r>
              <a:rPr lang="en-US" sz="800" b="1" dirty="0" smtClean="0">
                <a:latin typeface="Arial" charset="0"/>
                <a:cs typeface="Times New Roman" charset="0"/>
              </a:rPr>
              <a:t> (3) MK </a:t>
            </a:r>
            <a:r>
              <a:rPr lang="en-US" sz="800" b="1" dirty="0">
                <a:latin typeface="Arial" charset="0"/>
                <a:cs typeface="Times New Roman" charset="0"/>
              </a:rPr>
              <a:t>99 Mod 14 FCS </a:t>
            </a:r>
            <a:endParaRPr lang="en-US" sz="800" b="1" dirty="0" smtClean="0">
              <a:latin typeface="Arial" charset="0"/>
              <a:cs typeface="Times New Roman" charset="0"/>
            </a:endParaRPr>
          </a:p>
          <a:p>
            <a:pPr marL="54056" indent="-54056" defTabSz="119046" eaLnBrk="0" fontAlgn="base" hangingPunct="0">
              <a:spcBef>
                <a:spcPct val="0"/>
              </a:spcBef>
              <a:spcAft>
                <a:spcPct val="0"/>
              </a:spcAft>
              <a:buFontTx/>
              <a:buChar char="•"/>
              <a:defRPr/>
            </a:pPr>
            <a:r>
              <a:rPr lang="en-US" sz="800" b="1" dirty="0">
                <a:latin typeface="Arial" charset="0"/>
                <a:cs typeface="Times New Roman" charset="0"/>
              </a:rPr>
              <a:t> </a:t>
            </a:r>
            <a:r>
              <a:rPr lang="en-US" sz="800" b="1" dirty="0" smtClean="0">
                <a:latin typeface="Arial" charset="0"/>
                <a:cs typeface="Times New Roman" charset="0"/>
              </a:rPr>
              <a:t>(2) MK 32 SVTT</a:t>
            </a:r>
          </a:p>
          <a:p>
            <a:pPr marL="54056" indent="-54056" defTabSz="119046" eaLnBrk="0" fontAlgn="base" hangingPunct="0">
              <a:spcBef>
                <a:spcPct val="0"/>
              </a:spcBef>
              <a:spcAft>
                <a:spcPct val="0"/>
              </a:spcAft>
              <a:buFontTx/>
              <a:buChar char="•"/>
              <a:defRPr/>
            </a:pPr>
            <a:r>
              <a:rPr lang="en-US" sz="800" b="1" dirty="0" smtClean="0">
                <a:latin typeface="Arial" charset="0"/>
                <a:cs typeface="Times New Roman" charset="0"/>
              </a:rPr>
              <a:t> MK 43 Mod 0 TTWCS V5.4.0.2</a:t>
            </a:r>
          </a:p>
          <a:p>
            <a:pPr marL="54056" indent="-54056" defTabSz="119046" eaLnBrk="0" fontAlgn="base" hangingPunct="0">
              <a:spcBef>
                <a:spcPct val="0"/>
              </a:spcBef>
              <a:spcAft>
                <a:spcPct val="0"/>
              </a:spcAft>
              <a:buFontTx/>
              <a:buChar char="•"/>
              <a:defRPr/>
            </a:pPr>
            <a:r>
              <a:rPr lang="en-US" sz="800" b="1" dirty="0" smtClean="0">
                <a:latin typeface="Arial" charset="0"/>
                <a:cs typeface="Times New Roman" charset="0"/>
              </a:rPr>
              <a:t> </a:t>
            </a:r>
            <a:r>
              <a:rPr lang="en-US" sz="800" b="1" dirty="0">
                <a:latin typeface="Arial" charset="0"/>
                <a:cs typeface="Times New Roman" charset="0"/>
              </a:rPr>
              <a:t>MK 34 Mod 8 GWS w/MK 20 EOSS</a:t>
            </a:r>
          </a:p>
          <a:p>
            <a:pPr marL="54056" indent="-54056" defTabSz="119046" eaLnBrk="0" fontAlgn="base" hangingPunct="0">
              <a:spcBef>
                <a:spcPct val="0"/>
              </a:spcBef>
              <a:spcAft>
                <a:spcPct val="0"/>
              </a:spcAft>
              <a:buFontTx/>
              <a:buChar char="•"/>
              <a:defRPr/>
            </a:pPr>
            <a:endParaRPr lang="en-US" sz="800" b="1" dirty="0">
              <a:latin typeface="Arial" charset="0"/>
              <a:cs typeface="Times New Roman" charset="0"/>
            </a:endParaRPr>
          </a:p>
          <a:p>
            <a:pPr defTabSz="141280" eaLnBrk="0" fontAlgn="base" hangingPunct="0">
              <a:spcBef>
                <a:spcPct val="0"/>
              </a:spcBef>
              <a:spcAft>
                <a:spcPct val="0"/>
              </a:spcAft>
            </a:pPr>
            <a:r>
              <a:rPr lang="en-US" sz="900" b="1" u="sng" dirty="0">
                <a:latin typeface="Arial" charset="0"/>
                <a:cs typeface="Times New Roman" pitchFamily="18" charset="0"/>
              </a:rPr>
              <a:t>SURVEILLANCE:</a:t>
            </a:r>
          </a:p>
          <a:p>
            <a:pPr defTabSz="141280" eaLnBrk="0" fontAlgn="base" hangingPunct="0">
              <a:spcBef>
                <a:spcPct val="0"/>
              </a:spcBef>
              <a:spcAft>
                <a:spcPct val="0"/>
              </a:spcAft>
              <a:buFontTx/>
              <a:buChar char="•"/>
            </a:pPr>
            <a:r>
              <a:rPr lang="en-US" sz="800" b="1" dirty="0">
                <a:latin typeface="Arial" charset="0"/>
                <a:cs typeface="Times New Roman" pitchFamily="18" charset="0"/>
              </a:rPr>
              <a:t> AN/SPY-6(V)1 AMDR (14ft)</a:t>
            </a:r>
          </a:p>
          <a:p>
            <a:pPr defTabSz="141280" eaLnBrk="0" fontAlgn="base" hangingPunct="0">
              <a:spcBef>
                <a:spcPct val="0"/>
              </a:spcBef>
              <a:spcAft>
                <a:spcPct val="0"/>
              </a:spcAft>
              <a:buFontTx/>
              <a:buChar char="•"/>
            </a:pPr>
            <a:r>
              <a:rPr lang="en-US" sz="800" b="1" dirty="0">
                <a:latin typeface="Arial" charset="0"/>
                <a:cs typeface="Times New Roman" pitchFamily="18" charset="0"/>
              </a:rPr>
              <a:t> </a:t>
            </a:r>
            <a:r>
              <a:rPr lang="en-US" sz="800" b="1" dirty="0" smtClean="0">
                <a:latin typeface="Arial" charset="0"/>
                <a:cs typeface="Times New Roman" pitchFamily="18" charset="0"/>
              </a:rPr>
              <a:t>Future X Band Radar (FXR)</a:t>
            </a:r>
            <a:endParaRPr lang="en-US" sz="800" b="1" dirty="0">
              <a:latin typeface="Arial" charset="0"/>
              <a:cs typeface="Times New Roman" pitchFamily="18" charset="0"/>
            </a:endParaRPr>
          </a:p>
          <a:p>
            <a:pPr defTabSz="141280" eaLnBrk="0" fontAlgn="base" hangingPunct="0">
              <a:spcBef>
                <a:spcPct val="0"/>
              </a:spcBef>
              <a:spcAft>
                <a:spcPct val="0"/>
              </a:spcAft>
              <a:buFontTx/>
              <a:buChar char="•"/>
            </a:pPr>
            <a:r>
              <a:rPr lang="en-US" sz="800" b="1" dirty="0" smtClean="0">
                <a:latin typeface="Arial" charset="0"/>
                <a:cs typeface="Times New Roman" pitchFamily="18" charset="0"/>
              </a:rPr>
              <a:t> </a:t>
            </a:r>
            <a:r>
              <a:rPr lang="en-US" sz="800" b="1" dirty="0">
                <a:latin typeface="Arial" charset="0"/>
                <a:cs typeface="Times New Roman" pitchFamily="18" charset="0"/>
              </a:rPr>
              <a:t>NTCDL Ku Phased Array</a:t>
            </a:r>
            <a:endParaRPr lang="en-US" sz="800" b="1" strike="sngStrike" dirty="0">
              <a:latin typeface="Arial" charset="0"/>
              <a:cs typeface="Times New Roman" pitchFamily="18" charset="0"/>
            </a:endParaRPr>
          </a:p>
          <a:p>
            <a:pPr defTabSz="141280" eaLnBrk="0" fontAlgn="base" hangingPunct="0">
              <a:spcBef>
                <a:spcPct val="0"/>
              </a:spcBef>
              <a:spcAft>
                <a:spcPct val="0"/>
              </a:spcAft>
              <a:buFontTx/>
              <a:buChar char="•"/>
            </a:pPr>
            <a:r>
              <a:rPr lang="en-US" sz="800" b="1" dirty="0" smtClean="0">
                <a:latin typeface="Arial" charset="0"/>
                <a:cs typeface="Times New Roman" pitchFamily="18" charset="0"/>
              </a:rPr>
              <a:t> </a:t>
            </a:r>
            <a:r>
              <a:rPr lang="en-US" sz="800" b="1" dirty="0">
                <a:latin typeface="Arial" charset="0"/>
                <a:cs typeface="Times New Roman" pitchFamily="18" charset="0"/>
              </a:rPr>
              <a:t>SPECTRAL/COLBRA (Replace SSEE) </a:t>
            </a:r>
          </a:p>
          <a:p>
            <a:pPr defTabSz="141280" eaLnBrk="0" fontAlgn="base" hangingPunct="0">
              <a:spcBef>
                <a:spcPct val="0"/>
              </a:spcBef>
              <a:spcAft>
                <a:spcPct val="0"/>
              </a:spcAft>
              <a:buFontTx/>
              <a:buChar char="•"/>
            </a:pPr>
            <a:r>
              <a:rPr lang="en-US" sz="800" b="1" dirty="0">
                <a:latin typeface="Arial" charset="0"/>
                <a:cs typeface="Times New Roman" pitchFamily="18" charset="0"/>
              </a:rPr>
              <a:t> EO/IR System (SPEIR/Stalker)</a:t>
            </a:r>
          </a:p>
          <a:p>
            <a:pPr defTabSz="141280" eaLnBrk="0" fontAlgn="base" hangingPunct="0">
              <a:spcBef>
                <a:spcPct val="0"/>
              </a:spcBef>
              <a:spcAft>
                <a:spcPct val="0"/>
              </a:spcAft>
              <a:buFontTx/>
              <a:buChar char="•"/>
            </a:pPr>
            <a:r>
              <a:rPr lang="en-US" sz="800" b="1" dirty="0">
                <a:latin typeface="Arial" charset="0"/>
                <a:cs typeface="Times New Roman" pitchFamily="18" charset="0"/>
              </a:rPr>
              <a:t> UPX-29 IFF System</a:t>
            </a:r>
          </a:p>
          <a:p>
            <a:pPr defTabSz="141280" eaLnBrk="0" fontAlgn="base" hangingPunct="0">
              <a:spcBef>
                <a:spcPct val="0"/>
              </a:spcBef>
              <a:spcAft>
                <a:spcPct val="0"/>
              </a:spcAft>
              <a:buFontTx/>
              <a:buChar char="•"/>
            </a:pPr>
            <a:r>
              <a:rPr lang="en-US" sz="800" b="1" dirty="0">
                <a:latin typeface="Arial" charset="0"/>
                <a:cs typeface="Times New Roman" pitchFamily="18" charset="0"/>
              </a:rPr>
              <a:t> AN/SQR-20 MFTA plus </a:t>
            </a:r>
            <a:r>
              <a:rPr lang="en-US" sz="800" b="1" dirty="0" smtClean="0">
                <a:latin typeface="Arial" charset="0"/>
                <a:cs typeface="Times New Roman" pitchFamily="18" charset="0"/>
              </a:rPr>
              <a:t>Spare</a:t>
            </a:r>
          </a:p>
          <a:p>
            <a:pPr defTabSz="141280" eaLnBrk="0" fontAlgn="base" hangingPunct="0">
              <a:spcBef>
                <a:spcPct val="0"/>
              </a:spcBef>
              <a:spcAft>
                <a:spcPct val="0"/>
              </a:spcAft>
              <a:buFontTx/>
              <a:buChar char="•"/>
            </a:pPr>
            <a:r>
              <a:rPr lang="en-US" sz="800" b="1" dirty="0" smtClean="0">
                <a:latin typeface="Arial" charset="0"/>
                <a:cs typeface="Times New Roman" pitchFamily="18" charset="0"/>
              </a:rPr>
              <a:t> SQS-53C Bow Mounted Sonar</a:t>
            </a:r>
            <a:endParaRPr lang="en-US" sz="800" b="1" dirty="0">
              <a:latin typeface="Arial" charset="0"/>
              <a:cs typeface="Times New Roman" pitchFamily="18" charset="0"/>
            </a:endParaRPr>
          </a:p>
          <a:p>
            <a:pPr defTabSz="141280" eaLnBrk="0" fontAlgn="base" hangingPunct="0">
              <a:spcBef>
                <a:spcPct val="0"/>
              </a:spcBef>
              <a:spcAft>
                <a:spcPct val="0"/>
              </a:spcAft>
              <a:buFontTx/>
              <a:buChar char="•"/>
            </a:pPr>
            <a:endParaRPr lang="en-US" sz="800" b="1" dirty="0">
              <a:latin typeface="Arial" charset="0"/>
              <a:cs typeface="Times New Roman" pitchFamily="18" charset="0"/>
            </a:endParaRPr>
          </a:p>
          <a:p>
            <a:pPr marL="54056" indent="-54056" defTabSz="119046" eaLnBrk="0" fontAlgn="base" hangingPunct="0">
              <a:spcBef>
                <a:spcPct val="0"/>
              </a:spcBef>
              <a:spcAft>
                <a:spcPct val="0"/>
              </a:spcAft>
              <a:buFontTx/>
              <a:buChar char="•"/>
              <a:defRPr/>
            </a:pPr>
            <a:endParaRPr lang="en-US" sz="800" b="1" dirty="0">
              <a:solidFill>
                <a:prstClr val="black"/>
              </a:solidFill>
              <a:latin typeface="Arial" charset="0"/>
              <a:cs typeface="Times New Roman" charset="0"/>
            </a:endParaRPr>
          </a:p>
          <a:p>
            <a:pPr defTabSz="119046" eaLnBrk="0" fontAlgn="base" hangingPunct="0">
              <a:spcBef>
                <a:spcPct val="0"/>
              </a:spcBef>
              <a:spcAft>
                <a:spcPct val="0"/>
              </a:spcAft>
              <a:defRPr/>
            </a:pPr>
            <a:endParaRPr lang="en-US" sz="800" b="1" dirty="0">
              <a:solidFill>
                <a:prstClr val="black"/>
              </a:solidFill>
              <a:latin typeface="Arial" charset="0"/>
              <a:cs typeface="Times New Roman" charset="0"/>
            </a:endParaRPr>
          </a:p>
          <a:p>
            <a:pPr defTabSz="119046" eaLnBrk="0" fontAlgn="base" hangingPunct="0">
              <a:spcBef>
                <a:spcPct val="0"/>
              </a:spcBef>
              <a:spcAft>
                <a:spcPct val="0"/>
              </a:spcAft>
              <a:defRPr/>
            </a:pPr>
            <a:endParaRPr lang="en-US" sz="800" b="1" dirty="0">
              <a:solidFill>
                <a:prstClr val="black"/>
              </a:solidFill>
              <a:latin typeface="Arial" charset="0"/>
              <a:cs typeface="Times New Roman" charset="0"/>
            </a:endParaRPr>
          </a:p>
        </p:txBody>
      </p:sp>
      <p:sp>
        <p:nvSpPr>
          <p:cNvPr id="29" name="Rectangle 8"/>
          <p:cNvSpPr>
            <a:spLocks noChangeArrowheads="1"/>
          </p:cNvSpPr>
          <p:nvPr/>
        </p:nvSpPr>
        <p:spPr bwMode="auto">
          <a:xfrm>
            <a:off x="4747551" y="3362917"/>
            <a:ext cx="2352671" cy="3424972"/>
          </a:xfrm>
          <a:prstGeom prst="rect">
            <a:avLst/>
          </a:prstGeom>
          <a:noFill/>
          <a:ln w="12700">
            <a:noFill/>
            <a:miter lim="800000"/>
            <a:headEnd/>
            <a:tailEnd/>
          </a:ln>
        </p:spPr>
        <p:txBody>
          <a:bodyPr wrap="square" lIns="70768" tIns="34764" rIns="70768" bIns="34764">
            <a:spAutoFit/>
          </a:bodyPr>
          <a:lstStyle/>
          <a:p>
            <a:pPr defTabSz="119046" eaLnBrk="0" fontAlgn="base" hangingPunct="0">
              <a:spcBef>
                <a:spcPct val="0"/>
              </a:spcBef>
              <a:spcAft>
                <a:spcPct val="0"/>
              </a:spcAft>
              <a:defRPr/>
            </a:pPr>
            <a:r>
              <a:rPr lang="en-US" sz="1000" b="1" u="sng" dirty="0" smtClean="0">
                <a:latin typeface="Arial" charset="0"/>
                <a:cs typeface="Times New Roman" charset="0"/>
              </a:rPr>
              <a:t>NAVIGATION</a:t>
            </a:r>
            <a:r>
              <a:rPr lang="en-US" sz="1000" b="1" u="sng" dirty="0">
                <a:latin typeface="Arial" charset="0"/>
                <a:cs typeface="Times New Roman" charset="0"/>
              </a:rPr>
              <a:t>:</a:t>
            </a:r>
            <a:endParaRPr lang="en-US" sz="1000" b="1" dirty="0">
              <a:latin typeface="Arial" charset="0"/>
              <a:cs typeface="Times New Roman" charset="0"/>
            </a:endParaRPr>
          </a:p>
          <a:p>
            <a:pPr marL="54056" indent="-54056" defTabSz="119046" eaLnBrk="0" fontAlgn="base" hangingPunct="0">
              <a:spcBef>
                <a:spcPct val="0"/>
              </a:spcBef>
              <a:spcAft>
                <a:spcPct val="0"/>
              </a:spcAft>
              <a:buFontTx/>
              <a:buChar char="•"/>
              <a:defRPr/>
            </a:pPr>
            <a:r>
              <a:rPr lang="en-US" sz="900" b="1" dirty="0">
                <a:latin typeface="Arial" charset="0"/>
                <a:cs typeface="Times New Roman" charset="0"/>
              </a:rPr>
              <a:t> </a:t>
            </a:r>
            <a:r>
              <a:rPr lang="en-US" sz="800" b="1" dirty="0">
                <a:latin typeface="Arial" charset="0"/>
                <a:cs typeface="Times New Roman" charset="0"/>
              </a:rPr>
              <a:t>DDG 51 Flt III Like </a:t>
            </a:r>
            <a:r>
              <a:rPr lang="en-US" sz="800" b="1" dirty="0" err="1">
                <a:latin typeface="Arial" charset="0"/>
                <a:cs typeface="Times New Roman" charset="0"/>
              </a:rPr>
              <a:t>Nav</a:t>
            </a:r>
            <a:r>
              <a:rPr lang="en-US" sz="800" b="1" dirty="0">
                <a:latin typeface="Arial" charset="0"/>
                <a:cs typeface="Times New Roman" charset="0"/>
              </a:rPr>
              <a:t> Systems</a:t>
            </a:r>
          </a:p>
          <a:p>
            <a:pPr marL="54056" indent="-54056" defTabSz="119046" eaLnBrk="0" fontAlgn="base" hangingPunct="0">
              <a:spcBef>
                <a:spcPct val="0"/>
              </a:spcBef>
              <a:spcAft>
                <a:spcPct val="0"/>
              </a:spcAft>
              <a:buFontTx/>
              <a:buChar char="•"/>
              <a:defRPr/>
            </a:pPr>
            <a:r>
              <a:rPr lang="en-US" sz="800" b="1" dirty="0">
                <a:latin typeface="Arial" charset="0"/>
                <a:cs typeface="Times New Roman" charset="0"/>
              </a:rPr>
              <a:t> AN/SPS-73 (V) 18 Next Generation </a:t>
            </a:r>
            <a:endParaRPr lang="en-US" sz="800" b="1" dirty="0" smtClean="0">
              <a:latin typeface="Arial" charset="0"/>
              <a:cs typeface="Times New Roman" charset="0"/>
            </a:endParaRPr>
          </a:p>
          <a:p>
            <a:pPr defTabSz="119046" eaLnBrk="0" fontAlgn="base" hangingPunct="0">
              <a:spcBef>
                <a:spcPct val="0"/>
              </a:spcBef>
              <a:spcAft>
                <a:spcPct val="0"/>
              </a:spcAft>
              <a:defRPr/>
            </a:pPr>
            <a:r>
              <a:rPr lang="en-US" sz="800" b="1" dirty="0">
                <a:latin typeface="Arial" charset="0"/>
                <a:cs typeface="Times New Roman" charset="0"/>
              </a:rPr>
              <a:t> </a:t>
            </a:r>
            <a:r>
              <a:rPr lang="en-US" sz="800" b="1" dirty="0" smtClean="0">
                <a:latin typeface="Arial" charset="0"/>
                <a:cs typeface="Times New Roman" charset="0"/>
              </a:rPr>
              <a:t>  </a:t>
            </a:r>
            <a:r>
              <a:rPr lang="en-US" sz="800" b="1" dirty="0">
                <a:latin typeface="Arial" charset="0"/>
                <a:cs typeface="Times New Roman" charset="0"/>
              </a:rPr>
              <a:t>Surface Search Radar (NGSSR)</a:t>
            </a:r>
          </a:p>
          <a:p>
            <a:pPr defTabSz="141280" eaLnBrk="0" fontAlgn="base" hangingPunct="0">
              <a:spcBef>
                <a:spcPct val="0"/>
              </a:spcBef>
              <a:spcAft>
                <a:spcPct val="0"/>
              </a:spcAft>
            </a:pPr>
            <a:endParaRPr lang="en-US" sz="900" b="1" u="sng" dirty="0">
              <a:latin typeface="Arial" charset="0"/>
              <a:cs typeface="Times New Roman" pitchFamily="18" charset="0"/>
            </a:endParaRPr>
          </a:p>
          <a:p>
            <a:pPr defTabSz="141280" eaLnBrk="0" fontAlgn="base" hangingPunct="0">
              <a:spcBef>
                <a:spcPct val="0"/>
              </a:spcBef>
              <a:spcAft>
                <a:spcPct val="0"/>
              </a:spcAft>
            </a:pPr>
            <a:r>
              <a:rPr lang="en-US" sz="900" b="1" u="sng" dirty="0">
                <a:latin typeface="Arial" charset="0"/>
                <a:cs typeface="Times New Roman" pitchFamily="18" charset="0"/>
              </a:rPr>
              <a:t>COMMAND &amp; CONTROL:</a:t>
            </a:r>
          </a:p>
          <a:p>
            <a:pPr defTabSz="141280" eaLnBrk="0" fontAlgn="base" hangingPunct="0">
              <a:spcBef>
                <a:spcPct val="0"/>
              </a:spcBef>
              <a:spcAft>
                <a:spcPct val="0"/>
              </a:spcAft>
              <a:buFontTx/>
              <a:buChar char="•"/>
            </a:pPr>
            <a:r>
              <a:rPr lang="en-US" sz="800" b="1" dirty="0">
                <a:latin typeface="Arial" charset="0"/>
                <a:cs typeface="Times New Roman" pitchFamily="18" charset="0"/>
              </a:rPr>
              <a:t> </a:t>
            </a:r>
            <a:r>
              <a:rPr lang="en-US" sz="800" b="1" dirty="0" smtClean="0">
                <a:latin typeface="Arial" charset="0"/>
                <a:cs typeface="Times New Roman" pitchFamily="18" charset="0"/>
              </a:rPr>
              <a:t>Future Integrated Combat System (FICS)</a:t>
            </a:r>
          </a:p>
          <a:p>
            <a:pPr defTabSz="141280" eaLnBrk="0" fontAlgn="base" hangingPunct="0">
              <a:spcBef>
                <a:spcPct val="0"/>
              </a:spcBef>
              <a:spcAft>
                <a:spcPct val="0"/>
              </a:spcAft>
              <a:buFontTx/>
              <a:buChar char="•"/>
            </a:pPr>
            <a:r>
              <a:rPr lang="en-US" sz="800" b="1" dirty="0">
                <a:latin typeface="Arial" charset="0"/>
                <a:cs typeface="Times New Roman" pitchFamily="18" charset="0"/>
              </a:rPr>
              <a:t> </a:t>
            </a:r>
            <a:r>
              <a:rPr lang="en-US" sz="800" b="1" dirty="0" smtClean="0">
                <a:latin typeface="Arial" charset="0"/>
                <a:cs typeface="Times New Roman" pitchFamily="18" charset="0"/>
              </a:rPr>
              <a:t>(6) CWC Consoles</a:t>
            </a:r>
          </a:p>
          <a:p>
            <a:pPr defTabSz="141280" eaLnBrk="0" fontAlgn="base" hangingPunct="0">
              <a:spcBef>
                <a:spcPct val="0"/>
              </a:spcBef>
              <a:spcAft>
                <a:spcPct val="0"/>
              </a:spcAft>
              <a:buFontTx/>
              <a:buChar char="•"/>
            </a:pPr>
            <a:r>
              <a:rPr lang="en-US" sz="800" b="1" dirty="0" smtClean="0">
                <a:latin typeface="Arial" charset="0"/>
                <a:cs typeface="Times New Roman" pitchFamily="18" charset="0"/>
              </a:rPr>
              <a:t> (4) USV Control Consoles</a:t>
            </a:r>
            <a:endParaRPr lang="en-US" sz="800" b="1" dirty="0">
              <a:latin typeface="Arial" charset="0"/>
              <a:cs typeface="Times New Roman" pitchFamily="18" charset="0"/>
            </a:endParaRPr>
          </a:p>
          <a:p>
            <a:pPr defTabSz="141280" eaLnBrk="0" fontAlgn="base" hangingPunct="0">
              <a:spcBef>
                <a:spcPct val="0"/>
              </a:spcBef>
              <a:spcAft>
                <a:spcPct val="0"/>
              </a:spcAft>
            </a:pPr>
            <a:endParaRPr lang="en-US" sz="800" b="1" u="sng" dirty="0">
              <a:latin typeface="Arial" charset="0"/>
              <a:cs typeface="Times New Roman" pitchFamily="18" charset="0"/>
            </a:endParaRPr>
          </a:p>
          <a:p>
            <a:pPr defTabSz="141280" eaLnBrk="0" fontAlgn="base" hangingPunct="0">
              <a:spcBef>
                <a:spcPct val="0"/>
              </a:spcBef>
              <a:spcAft>
                <a:spcPct val="0"/>
              </a:spcAft>
            </a:pPr>
            <a:r>
              <a:rPr lang="en-US" sz="900" b="1" u="sng" dirty="0">
                <a:latin typeface="Arial" charset="0"/>
                <a:cs typeface="Times New Roman" pitchFamily="18" charset="0"/>
              </a:rPr>
              <a:t>EW &amp; DECOY:</a:t>
            </a:r>
            <a:endParaRPr lang="en-US" sz="900" b="1" dirty="0">
              <a:latin typeface="Arial" charset="0"/>
              <a:cs typeface="Times New Roman" pitchFamily="18" charset="0"/>
            </a:endParaRPr>
          </a:p>
          <a:p>
            <a:pPr defTabSz="141280" eaLnBrk="0" fontAlgn="base" hangingPunct="0">
              <a:spcBef>
                <a:spcPct val="0"/>
              </a:spcBef>
              <a:spcAft>
                <a:spcPct val="0"/>
              </a:spcAft>
              <a:buFontTx/>
              <a:buChar char="•"/>
            </a:pPr>
            <a:r>
              <a:rPr lang="en-US" sz="800" b="1" dirty="0">
                <a:latin typeface="Arial" charset="0"/>
                <a:cs typeface="Times New Roman" pitchFamily="18" charset="0"/>
              </a:rPr>
              <a:t> AN/SLQ-32(V)7 SEWIP BLK III</a:t>
            </a:r>
          </a:p>
          <a:p>
            <a:pPr defTabSz="141280" eaLnBrk="0" fontAlgn="base" hangingPunct="0">
              <a:spcBef>
                <a:spcPct val="0"/>
              </a:spcBef>
              <a:spcAft>
                <a:spcPct val="0"/>
              </a:spcAft>
              <a:buFontTx/>
              <a:buChar char="•"/>
            </a:pPr>
            <a:r>
              <a:rPr lang="en-US" sz="800" b="1" dirty="0">
                <a:latin typeface="Arial" charset="0"/>
                <a:cs typeface="Times New Roman" pitchFamily="18" charset="0"/>
              </a:rPr>
              <a:t> MK 53 Mod 5 DLS - SRBOC, NULKA</a:t>
            </a:r>
          </a:p>
          <a:p>
            <a:pPr defTabSz="141280" eaLnBrk="0" fontAlgn="base" hangingPunct="0">
              <a:spcBef>
                <a:spcPct val="0"/>
              </a:spcBef>
              <a:spcAft>
                <a:spcPct val="0"/>
              </a:spcAft>
              <a:buFontTx/>
              <a:buChar char="•"/>
            </a:pPr>
            <a:r>
              <a:rPr lang="en-US" sz="800" b="1" dirty="0">
                <a:latin typeface="Arial" charset="0"/>
                <a:cs typeface="Times New Roman" pitchFamily="18" charset="0"/>
              </a:rPr>
              <a:t> AN/SLQ-25E NIXIE</a:t>
            </a:r>
          </a:p>
          <a:p>
            <a:pPr defTabSz="141280" eaLnBrk="0" fontAlgn="base" hangingPunct="0">
              <a:spcBef>
                <a:spcPct val="0"/>
              </a:spcBef>
              <a:spcAft>
                <a:spcPct val="0"/>
              </a:spcAft>
              <a:buFontTx/>
              <a:buChar char="•"/>
            </a:pPr>
            <a:r>
              <a:rPr lang="da-DK" sz="800" b="1" dirty="0">
                <a:latin typeface="Arial" charset="0"/>
                <a:cs typeface="Times New Roman" pitchFamily="18" charset="0"/>
              </a:rPr>
              <a:t> ADC MK2 Mod 4/6 Torpedo CM</a:t>
            </a:r>
          </a:p>
          <a:p>
            <a:pPr defTabSz="119046" eaLnBrk="0" fontAlgn="base" hangingPunct="0">
              <a:spcBef>
                <a:spcPct val="0"/>
              </a:spcBef>
              <a:spcAft>
                <a:spcPct val="0"/>
              </a:spcAft>
              <a:defRPr/>
            </a:pPr>
            <a:endParaRPr lang="en-US" sz="900" b="1" u="sng" dirty="0">
              <a:latin typeface="Arial" charset="0"/>
              <a:cs typeface="Times New Roman" charset="0"/>
            </a:endParaRPr>
          </a:p>
          <a:p>
            <a:pPr defTabSz="119046" eaLnBrk="0" fontAlgn="base" hangingPunct="0">
              <a:spcBef>
                <a:spcPct val="0"/>
              </a:spcBef>
              <a:spcAft>
                <a:spcPct val="0"/>
              </a:spcAft>
              <a:defRPr/>
            </a:pPr>
            <a:r>
              <a:rPr lang="en-US" sz="900" b="1" u="sng" dirty="0" smtClean="0">
                <a:latin typeface="Arial" charset="0"/>
                <a:cs typeface="Times New Roman" charset="0"/>
              </a:rPr>
              <a:t>C4I SYSTEMS:</a:t>
            </a:r>
            <a:endParaRPr lang="en-US" sz="900" b="1" dirty="0">
              <a:latin typeface="Arial" charset="0"/>
              <a:cs typeface="Times New Roman" charset="0"/>
            </a:endParaRPr>
          </a:p>
          <a:p>
            <a:pPr marL="54056" indent="-54056" defTabSz="119046" eaLnBrk="0" fontAlgn="base" hangingPunct="0">
              <a:spcBef>
                <a:spcPct val="0"/>
              </a:spcBef>
              <a:spcAft>
                <a:spcPct val="0"/>
              </a:spcAft>
              <a:buFontTx/>
              <a:buChar char="•"/>
              <a:defRPr/>
            </a:pPr>
            <a:r>
              <a:rPr lang="en-US" sz="900" b="1" dirty="0">
                <a:latin typeface="Arial" charset="0"/>
                <a:cs typeface="Times New Roman" charset="0"/>
              </a:rPr>
              <a:t> </a:t>
            </a:r>
            <a:r>
              <a:rPr lang="en-US" sz="800" b="1" dirty="0">
                <a:latin typeface="Arial" charset="0"/>
                <a:cs typeface="Times New Roman" charset="0"/>
              </a:rPr>
              <a:t>DDG 51 Flt III Like  </a:t>
            </a:r>
            <a:r>
              <a:rPr lang="en-US" sz="800" b="1" dirty="0" err="1">
                <a:latin typeface="Arial" charset="0"/>
                <a:cs typeface="Times New Roman" charset="0"/>
              </a:rPr>
              <a:t>Comms</a:t>
            </a:r>
            <a:r>
              <a:rPr lang="en-US" sz="800" b="1" dirty="0">
                <a:latin typeface="Arial" charset="0"/>
                <a:cs typeface="Times New Roman" charset="0"/>
              </a:rPr>
              <a:t>. </a:t>
            </a:r>
            <a:r>
              <a:rPr lang="en-US" sz="800" b="1" dirty="0" smtClean="0">
                <a:latin typeface="Arial" charset="0"/>
                <a:cs typeface="Times New Roman" charset="0"/>
              </a:rPr>
              <a:t>Systems</a:t>
            </a:r>
          </a:p>
          <a:p>
            <a:pPr marL="54056" indent="-54056" defTabSz="119046" eaLnBrk="0" fontAlgn="base" hangingPunct="0">
              <a:spcBef>
                <a:spcPct val="0"/>
              </a:spcBef>
              <a:spcAft>
                <a:spcPct val="0"/>
              </a:spcAft>
              <a:buFontTx/>
              <a:buChar char="•"/>
              <a:defRPr/>
            </a:pPr>
            <a:endParaRPr lang="en-US" sz="800" b="1" dirty="0">
              <a:latin typeface="Arial" charset="0"/>
              <a:cs typeface="Times New Roman" charset="0"/>
            </a:endParaRPr>
          </a:p>
          <a:p>
            <a:pPr defTabSz="119046" eaLnBrk="0" fontAlgn="base" hangingPunct="0">
              <a:spcBef>
                <a:spcPct val="0"/>
              </a:spcBef>
              <a:spcAft>
                <a:spcPct val="0"/>
              </a:spcAft>
              <a:defRPr/>
            </a:pPr>
            <a:r>
              <a:rPr lang="en-US" sz="900" b="1" u="sng" dirty="0">
                <a:latin typeface="Arial" charset="0"/>
                <a:cs typeface="Times New Roman" charset="0"/>
              </a:rPr>
              <a:t>FORCE PROTECTION:</a:t>
            </a:r>
            <a:endParaRPr lang="en-US" sz="900" b="1" dirty="0">
              <a:latin typeface="Arial" charset="0"/>
              <a:cs typeface="Times New Roman" charset="0"/>
            </a:endParaRPr>
          </a:p>
          <a:p>
            <a:pPr marL="54056" indent="-54056" defTabSz="119046" eaLnBrk="0" fontAlgn="base" hangingPunct="0">
              <a:spcBef>
                <a:spcPct val="0"/>
              </a:spcBef>
              <a:spcAft>
                <a:spcPct val="0"/>
              </a:spcAft>
              <a:buFontTx/>
              <a:buChar char="•"/>
              <a:defRPr/>
            </a:pPr>
            <a:r>
              <a:rPr lang="en-US" sz="800" b="1" dirty="0">
                <a:latin typeface="Arial" charset="0"/>
                <a:cs typeface="Times New Roman" charset="0"/>
              </a:rPr>
              <a:t> 50 Cal Machine Guns</a:t>
            </a:r>
          </a:p>
          <a:p>
            <a:pPr marL="54056" indent="-54056" defTabSz="119046" eaLnBrk="0" fontAlgn="base" hangingPunct="0">
              <a:spcBef>
                <a:spcPct val="0"/>
              </a:spcBef>
              <a:spcAft>
                <a:spcPct val="0"/>
              </a:spcAft>
              <a:buFontTx/>
              <a:buChar char="•"/>
              <a:defRPr/>
            </a:pPr>
            <a:r>
              <a:rPr lang="en-US" sz="800" b="1" dirty="0">
                <a:latin typeface="Arial" charset="0"/>
                <a:cs typeface="Times New Roman" charset="0"/>
              </a:rPr>
              <a:t> MK 19 Grenade Launcher</a:t>
            </a:r>
          </a:p>
          <a:p>
            <a:pPr defTabSz="119046" eaLnBrk="0" fontAlgn="base" hangingPunct="0">
              <a:spcBef>
                <a:spcPct val="0"/>
              </a:spcBef>
              <a:spcAft>
                <a:spcPct val="0"/>
              </a:spcAft>
              <a:defRPr/>
            </a:pPr>
            <a:endParaRPr lang="en-US" sz="800" b="1" dirty="0">
              <a:solidFill>
                <a:prstClr val="black"/>
              </a:solidFill>
              <a:latin typeface="Arial" charset="0"/>
              <a:cs typeface="Times New Roman" charset="0"/>
            </a:endParaRPr>
          </a:p>
          <a:p>
            <a:pPr defTabSz="141280" eaLnBrk="0" fontAlgn="base" hangingPunct="0">
              <a:spcBef>
                <a:spcPct val="0"/>
              </a:spcBef>
              <a:spcAft>
                <a:spcPct val="0"/>
              </a:spcAft>
              <a:buFontTx/>
              <a:buChar char="•"/>
            </a:pPr>
            <a:endParaRPr lang="en-US" sz="800" b="1" dirty="0">
              <a:solidFill>
                <a:prstClr val="black"/>
              </a:solidFill>
              <a:latin typeface="Arial" charset="0"/>
              <a:cs typeface="Times New Roman" pitchFamily="18" charset="0"/>
            </a:endParaRPr>
          </a:p>
          <a:p>
            <a:pPr defTabSz="141280" eaLnBrk="0" fontAlgn="base" hangingPunct="0">
              <a:spcBef>
                <a:spcPct val="0"/>
              </a:spcBef>
              <a:spcAft>
                <a:spcPct val="0"/>
              </a:spcAft>
              <a:buFontTx/>
              <a:buChar char="•"/>
            </a:pPr>
            <a:endParaRPr lang="en-US" sz="800" b="1" dirty="0">
              <a:solidFill>
                <a:prstClr val="black"/>
              </a:solidFill>
              <a:latin typeface="Arial" charset="0"/>
              <a:cs typeface="Times New Roman" pitchFamily="18" charset="0"/>
            </a:endParaRPr>
          </a:p>
          <a:p>
            <a:pPr defTabSz="141280" eaLnBrk="0" fontAlgn="base" hangingPunct="0">
              <a:spcBef>
                <a:spcPct val="0"/>
              </a:spcBef>
              <a:spcAft>
                <a:spcPct val="0"/>
              </a:spcAft>
            </a:pPr>
            <a:endParaRPr lang="en-US" sz="800" b="1" dirty="0">
              <a:solidFill>
                <a:prstClr val="black"/>
              </a:solidFill>
              <a:latin typeface="Arial" charset="0"/>
              <a:cs typeface="Times New Roman" pitchFamily="18" charset="0"/>
            </a:endParaRPr>
          </a:p>
        </p:txBody>
      </p:sp>
    </p:spTree>
    <p:extLst>
      <p:ext uri="{BB962C8B-B14F-4D97-AF65-F5344CB8AC3E}">
        <p14:creationId xmlns:p14="http://schemas.microsoft.com/office/powerpoint/2010/main" val="361947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A4A3B60-6FA3-4F17-9862-83EAAAB47813}" type="slidenum">
              <a:rPr lang="en-US" smtClean="0"/>
              <a:pPr/>
              <a:t>5</a:t>
            </a:fld>
            <a:endParaRPr lang="en-US" dirty="0"/>
          </a:p>
        </p:txBody>
      </p:sp>
      <p:sp>
        <p:nvSpPr>
          <p:cNvPr id="3" name="Title 2"/>
          <p:cNvSpPr>
            <a:spLocks noGrp="1"/>
          </p:cNvSpPr>
          <p:nvPr>
            <p:ph type="title"/>
          </p:nvPr>
        </p:nvSpPr>
        <p:spPr/>
        <p:txBody>
          <a:bodyPr/>
          <a:lstStyle/>
          <a:p>
            <a:r>
              <a:rPr lang="en-US" dirty="0" smtClean="0"/>
              <a:t>SHP0092A </a:t>
            </a:r>
            <a:r>
              <a:rPr lang="en-US" dirty="0" smtClean="0"/>
              <a:t>– </a:t>
            </a:r>
            <a:r>
              <a:rPr lang="en-US" dirty="0" err="1" smtClean="0"/>
              <a:t>Stackup</a:t>
            </a:r>
            <a:r>
              <a:rPr lang="en-US" dirty="0" smtClean="0"/>
              <a:t> Arrangements </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2564" t="35297" r="20980" b="33721"/>
          <a:stretch/>
        </p:blipFill>
        <p:spPr bwMode="auto">
          <a:xfrm>
            <a:off x="585972" y="1676734"/>
            <a:ext cx="8304056" cy="29915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62876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A4A3B60-6FA3-4F17-9862-83EAAAB47813}" type="slidenum">
              <a:rPr lang="en-US" smtClean="0"/>
              <a:pPr/>
              <a:t>6</a:t>
            </a:fld>
            <a:endParaRPr lang="en-US" dirty="0"/>
          </a:p>
        </p:txBody>
      </p:sp>
      <p:sp>
        <p:nvSpPr>
          <p:cNvPr id="3" name="Title 2"/>
          <p:cNvSpPr>
            <a:spLocks noGrp="1"/>
          </p:cNvSpPr>
          <p:nvPr>
            <p:ph type="title"/>
          </p:nvPr>
        </p:nvSpPr>
        <p:spPr/>
        <p:txBody>
          <a:bodyPr/>
          <a:lstStyle/>
          <a:p>
            <a:r>
              <a:rPr lang="en-US" dirty="0" smtClean="0"/>
              <a:t>SHP0092A </a:t>
            </a:r>
            <a:r>
              <a:rPr lang="en-US" dirty="0"/>
              <a:t>- ASSET in-board profile </a:t>
            </a:r>
          </a:p>
        </p:txBody>
      </p:sp>
      <p:grpSp>
        <p:nvGrpSpPr>
          <p:cNvPr id="6" name="Group 5"/>
          <p:cNvGrpSpPr/>
          <p:nvPr/>
        </p:nvGrpSpPr>
        <p:grpSpPr>
          <a:xfrm>
            <a:off x="760038" y="1242284"/>
            <a:ext cx="7469561" cy="4742052"/>
            <a:chOff x="1825514" y="1685393"/>
            <a:chExt cx="5492972" cy="3487214"/>
          </a:xfrm>
        </p:grpSpPr>
        <p:pic>
          <p:nvPicPr>
            <p:cNvPr id="5" name="Picture 4"/>
            <p:cNvPicPr>
              <a:picLocks noChangeAspect="1"/>
            </p:cNvPicPr>
            <p:nvPr/>
          </p:nvPicPr>
          <p:blipFill>
            <a:blip r:embed="rId2"/>
            <a:stretch>
              <a:fillRect/>
            </a:stretch>
          </p:blipFill>
          <p:spPr>
            <a:xfrm>
              <a:off x="1825514" y="1685393"/>
              <a:ext cx="5492972" cy="3487214"/>
            </a:xfrm>
            <a:prstGeom prst="rect">
              <a:avLst/>
            </a:prstGeom>
          </p:spPr>
        </p:pic>
        <p:sp>
          <p:nvSpPr>
            <p:cNvPr id="11" name="Rectangle 10"/>
            <p:cNvSpPr/>
            <p:nvPr/>
          </p:nvSpPr>
          <p:spPr>
            <a:xfrm>
              <a:off x="6232042" y="3682631"/>
              <a:ext cx="342900" cy="298450"/>
            </a:xfrm>
            <a:prstGeom prst="rect">
              <a:avLst/>
            </a:prstGeom>
            <a:solidFill>
              <a:schemeClr val="tx2">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207027" y="3682631"/>
              <a:ext cx="127000" cy="295275"/>
            </a:xfrm>
            <a:prstGeom prst="rect">
              <a:avLst/>
            </a:prstGeom>
            <a:solidFill>
              <a:schemeClr val="tx2">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14367" y="3682631"/>
              <a:ext cx="101600" cy="182880"/>
            </a:xfrm>
            <a:prstGeom prst="rect">
              <a:avLst/>
            </a:prstGeom>
            <a:solidFill>
              <a:schemeClr val="tx2">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508777" y="3682631"/>
              <a:ext cx="361950" cy="299085"/>
            </a:xfrm>
            <a:prstGeom prst="rect">
              <a:avLst/>
            </a:prstGeom>
            <a:solidFill>
              <a:schemeClr val="tx2">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39534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A4A3B60-6FA3-4F17-9862-83EAAAB47813}" type="slidenum">
              <a:rPr lang="en-US" smtClean="0"/>
              <a:pPr/>
              <a:t>7</a:t>
            </a:fld>
            <a:endParaRPr lang="en-US" dirty="0"/>
          </a:p>
        </p:txBody>
      </p:sp>
      <p:sp>
        <p:nvSpPr>
          <p:cNvPr id="3" name="Title 2"/>
          <p:cNvSpPr>
            <a:spLocks noGrp="1"/>
          </p:cNvSpPr>
          <p:nvPr>
            <p:ph type="title"/>
          </p:nvPr>
        </p:nvSpPr>
        <p:spPr/>
        <p:txBody>
          <a:bodyPr/>
          <a:lstStyle/>
          <a:p>
            <a:r>
              <a:rPr lang="en-US" dirty="0" smtClean="0"/>
              <a:t>SHP0092A </a:t>
            </a:r>
            <a:r>
              <a:rPr lang="en-US" dirty="0" smtClean="0"/>
              <a:t>Principle Characteristics Pt1</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60986161"/>
              </p:ext>
            </p:extLst>
          </p:nvPr>
        </p:nvGraphicFramePr>
        <p:xfrm>
          <a:off x="482418" y="1270707"/>
          <a:ext cx="8256803" cy="4663440"/>
        </p:xfrm>
        <a:graphic>
          <a:graphicData uri="http://schemas.openxmlformats.org/drawingml/2006/table">
            <a:tbl>
              <a:tblPr firstRow="1" bandRow="1">
                <a:tableStyleId>{5C22544A-7EE6-4342-B048-85BDC9FD1C3A}</a:tableStyleId>
              </a:tblPr>
              <a:tblGrid>
                <a:gridCol w="2228977">
                  <a:extLst>
                    <a:ext uri="{9D8B030D-6E8A-4147-A177-3AD203B41FA5}">
                      <a16:colId xmlns:a16="http://schemas.microsoft.com/office/drawing/2014/main" val="1805765154"/>
                    </a:ext>
                  </a:extLst>
                </a:gridCol>
                <a:gridCol w="1137036">
                  <a:extLst>
                    <a:ext uri="{9D8B030D-6E8A-4147-A177-3AD203B41FA5}">
                      <a16:colId xmlns:a16="http://schemas.microsoft.com/office/drawing/2014/main" val="3322213518"/>
                    </a:ext>
                  </a:extLst>
                </a:gridCol>
                <a:gridCol w="1327868">
                  <a:extLst>
                    <a:ext uri="{9D8B030D-6E8A-4147-A177-3AD203B41FA5}">
                      <a16:colId xmlns:a16="http://schemas.microsoft.com/office/drawing/2014/main" val="3107985894"/>
                    </a:ext>
                  </a:extLst>
                </a:gridCol>
                <a:gridCol w="1304014">
                  <a:extLst>
                    <a:ext uri="{9D8B030D-6E8A-4147-A177-3AD203B41FA5}">
                      <a16:colId xmlns:a16="http://schemas.microsoft.com/office/drawing/2014/main" val="1641066489"/>
                    </a:ext>
                  </a:extLst>
                </a:gridCol>
                <a:gridCol w="1383527">
                  <a:extLst>
                    <a:ext uri="{9D8B030D-6E8A-4147-A177-3AD203B41FA5}">
                      <a16:colId xmlns:a16="http://schemas.microsoft.com/office/drawing/2014/main" val="3982877821"/>
                    </a:ext>
                  </a:extLst>
                </a:gridCol>
                <a:gridCol w="875381">
                  <a:extLst>
                    <a:ext uri="{9D8B030D-6E8A-4147-A177-3AD203B41FA5}">
                      <a16:colId xmlns:a16="http://schemas.microsoft.com/office/drawing/2014/main" val="1720290629"/>
                    </a:ext>
                  </a:extLst>
                </a:gridCol>
              </a:tblGrid>
              <a:tr h="0">
                <a:tc>
                  <a:txBody>
                    <a:bodyPr/>
                    <a:lstStyle/>
                    <a:p>
                      <a:pPr algn="ctr"/>
                      <a:r>
                        <a:rPr lang="en-US" sz="2000" dirty="0" smtClean="0"/>
                        <a:t>ID</a:t>
                      </a:r>
                      <a:endParaRPr lang="en-US" sz="2000" dirty="0"/>
                    </a:p>
                  </a:txBody>
                  <a:tcPr/>
                </a:tc>
                <a:tc>
                  <a:txBody>
                    <a:bodyPr/>
                    <a:lstStyle/>
                    <a:p>
                      <a:pPr algn="ctr"/>
                      <a:r>
                        <a:rPr lang="en-US" sz="2000" dirty="0" smtClean="0"/>
                        <a:t>SHP0044</a:t>
                      </a:r>
                      <a:endParaRPr lang="en-US" sz="2000" dirty="0"/>
                    </a:p>
                  </a:txBody>
                  <a:tcPr/>
                </a:tc>
                <a:tc>
                  <a:txBody>
                    <a:bodyPr/>
                    <a:lstStyle/>
                    <a:p>
                      <a:pPr algn="ctr"/>
                      <a:r>
                        <a:rPr lang="en-US" sz="2000" dirty="0" smtClean="0"/>
                        <a:t>SHP0068A</a:t>
                      </a:r>
                      <a:endParaRPr lang="en-US" sz="2000" dirty="0"/>
                    </a:p>
                  </a:txBody>
                  <a:tcPr/>
                </a:tc>
                <a:tc>
                  <a:txBody>
                    <a:bodyPr/>
                    <a:lstStyle/>
                    <a:p>
                      <a:pPr algn="ctr"/>
                      <a:r>
                        <a:rPr lang="en-US" sz="2000" dirty="0" smtClean="0"/>
                        <a:t>SHP0078A</a:t>
                      </a:r>
                      <a:endParaRPr lang="en-US" sz="2000" dirty="0"/>
                    </a:p>
                  </a:txBody>
                  <a:tcPr/>
                </a:tc>
                <a:tc>
                  <a:txBody>
                    <a:bodyPr/>
                    <a:lstStyle/>
                    <a:p>
                      <a:pPr algn="ctr"/>
                      <a:r>
                        <a:rPr lang="en-US" sz="2000" dirty="0" smtClean="0"/>
                        <a:t>SHP0092A</a:t>
                      </a:r>
                      <a:endParaRPr lang="en-US" sz="2000" dirty="0"/>
                    </a:p>
                  </a:txBody>
                  <a:tcPr/>
                </a:tc>
                <a:tc>
                  <a:txBody>
                    <a:bodyPr/>
                    <a:lstStyle/>
                    <a:p>
                      <a:pPr algn="ctr"/>
                      <a:r>
                        <a:rPr lang="en-US" sz="2000" dirty="0" smtClean="0"/>
                        <a:t>units</a:t>
                      </a:r>
                      <a:endParaRPr lang="en-US" sz="2000" dirty="0"/>
                    </a:p>
                  </a:txBody>
                  <a:tcPr/>
                </a:tc>
                <a:extLst>
                  <a:ext uri="{0D108BD9-81ED-4DB2-BD59-A6C34878D82A}">
                    <a16:rowId xmlns:a16="http://schemas.microsoft.com/office/drawing/2014/main" val="167912366"/>
                  </a:ext>
                </a:extLst>
              </a:tr>
              <a:tr h="0">
                <a:tc>
                  <a:txBody>
                    <a:bodyPr/>
                    <a:lstStyle/>
                    <a:p>
                      <a:r>
                        <a:rPr lang="en-US" sz="2000" dirty="0" err="1" smtClean="0"/>
                        <a:t>Lwl</a:t>
                      </a:r>
                      <a:r>
                        <a:rPr lang="en-US" sz="2000" dirty="0" smtClean="0"/>
                        <a:t>/LBP</a:t>
                      </a:r>
                      <a:endParaRPr lang="en-US" sz="2000" dirty="0"/>
                    </a:p>
                  </a:txBody>
                  <a:tcPr/>
                </a:tc>
                <a:tc>
                  <a:txBody>
                    <a:bodyPr/>
                    <a:lstStyle/>
                    <a:p>
                      <a:pPr algn="ctr"/>
                      <a:r>
                        <a:rPr lang="en-US" sz="2000" dirty="0" smtClean="0"/>
                        <a:t>176.0</a:t>
                      </a:r>
                      <a:endParaRPr lang="en-US" sz="2000" dirty="0"/>
                    </a:p>
                  </a:txBody>
                  <a:tcPr/>
                </a:tc>
                <a:tc>
                  <a:txBody>
                    <a:bodyPr/>
                    <a:lstStyle/>
                    <a:p>
                      <a:pPr algn="ctr"/>
                      <a:r>
                        <a:rPr lang="en-US" sz="2000" dirty="0" smtClean="0"/>
                        <a:t>176.6</a:t>
                      </a:r>
                      <a:endParaRPr lang="en-US" sz="2000" dirty="0"/>
                    </a:p>
                  </a:txBody>
                  <a:tcPr/>
                </a:tc>
                <a:tc>
                  <a:txBody>
                    <a:bodyPr/>
                    <a:lstStyle/>
                    <a:p>
                      <a:pPr algn="ctr"/>
                      <a:r>
                        <a:rPr lang="en-US" sz="2000" dirty="0" smtClean="0"/>
                        <a:t>182.3</a:t>
                      </a:r>
                    </a:p>
                  </a:txBody>
                  <a:tcPr/>
                </a:tc>
                <a:tc>
                  <a:txBody>
                    <a:bodyPr/>
                    <a:lstStyle/>
                    <a:p>
                      <a:pPr algn="ctr"/>
                      <a:r>
                        <a:rPr lang="en-US" sz="2000" dirty="0" smtClean="0"/>
                        <a:t>182.0</a:t>
                      </a:r>
                      <a:endParaRPr lang="en-US" sz="2000" dirty="0" smtClean="0"/>
                    </a:p>
                  </a:txBody>
                  <a:tcPr/>
                </a:tc>
                <a:tc>
                  <a:txBody>
                    <a:bodyPr/>
                    <a:lstStyle/>
                    <a:p>
                      <a:pPr algn="ctr"/>
                      <a:r>
                        <a:rPr lang="en-US" sz="2000" dirty="0" smtClean="0"/>
                        <a:t>m</a:t>
                      </a:r>
                      <a:endParaRPr lang="en-US" sz="2000" dirty="0"/>
                    </a:p>
                  </a:txBody>
                  <a:tcPr/>
                </a:tc>
                <a:extLst>
                  <a:ext uri="{0D108BD9-81ED-4DB2-BD59-A6C34878D82A}">
                    <a16:rowId xmlns:a16="http://schemas.microsoft.com/office/drawing/2014/main" val="3216031766"/>
                  </a:ext>
                </a:extLst>
              </a:tr>
              <a:tr h="0">
                <a:tc>
                  <a:txBody>
                    <a:bodyPr/>
                    <a:lstStyle/>
                    <a:p>
                      <a:r>
                        <a:rPr lang="en-US" sz="2000" dirty="0" smtClean="0"/>
                        <a:t>Beam</a:t>
                      </a:r>
                      <a:endParaRPr lang="en-US" sz="2000" dirty="0"/>
                    </a:p>
                  </a:txBody>
                  <a:tcPr/>
                </a:tc>
                <a:tc>
                  <a:txBody>
                    <a:bodyPr/>
                    <a:lstStyle/>
                    <a:p>
                      <a:pPr algn="ctr"/>
                      <a:r>
                        <a:rPr lang="en-US" sz="2000" dirty="0" smtClean="0"/>
                        <a:t>22.5</a:t>
                      </a:r>
                      <a:endParaRPr lang="en-US" sz="2000" dirty="0"/>
                    </a:p>
                  </a:txBody>
                  <a:tcPr/>
                </a:tc>
                <a:tc>
                  <a:txBody>
                    <a:bodyPr/>
                    <a:lstStyle/>
                    <a:p>
                      <a:pPr algn="ctr"/>
                      <a:r>
                        <a:rPr lang="en-US" sz="2000" dirty="0" smtClean="0"/>
                        <a:t>21.8</a:t>
                      </a:r>
                      <a:endParaRPr lang="en-US" sz="2000" dirty="0"/>
                    </a:p>
                  </a:txBody>
                  <a:tcPr/>
                </a:tc>
                <a:tc>
                  <a:txBody>
                    <a:bodyPr/>
                    <a:lstStyle/>
                    <a:p>
                      <a:pPr algn="ctr"/>
                      <a:r>
                        <a:rPr lang="en-US" sz="2000" dirty="0" smtClean="0"/>
                        <a:t>21.7</a:t>
                      </a:r>
                      <a:endParaRPr lang="en-US" sz="2000" dirty="0"/>
                    </a:p>
                  </a:txBody>
                  <a:tcPr/>
                </a:tc>
                <a:tc>
                  <a:txBody>
                    <a:bodyPr/>
                    <a:lstStyle/>
                    <a:p>
                      <a:pPr algn="ctr"/>
                      <a:r>
                        <a:rPr lang="en-US" sz="2000" dirty="0" smtClean="0"/>
                        <a:t>21.9</a:t>
                      </a:r>
                      <a:endParaRPr lang="en-US" sz="2000" dirty="0"/>
                    </a:p>
                  </a:txBody>
                  <a:tcPr/>
                </a:tc>
                <a:tc>
                  <a:txBody>
                    <a:bodyPr/>
                    <a:lstStyle/>
                    <a:p>
                      <a:pPr algn="ctr"/>
                      <a:r>
                        <a:rPr lang="en-US" sz="2000" dirty="0" smtClean="0"/>
                        <a:t>m</a:t>
                      </a:r>
                    </a:p>
                  </a:txBody>
                  <a:tcPr/>
                </a:tc>
                <a:extLst>
                  <a:ext uri="{0D108BD9-81ED-4DB2-BD59-A6C34878D82A}">
                    <a16:rowId xmlns:a16="http://schemas.microsoft.com/office/drawing/2014/main" val="4222526519"/>
                  </a:ext>
                </a:extLst>
              </a:tr>
              <a:tr h="0">
                <a:tc>
                  <a:txBody>
                    <a:bodyPr/>
                    <a:lstStyle/>
                    <a:p>
                      <a:r>
                        <a:rPr lang="en-US" sz="2000" dirty="0" smtClean="0"/>
                        <a:t>Depth</a:t>
                      </a:r>
                      <a:endParaRPr lang="en-US" sz="2000" dirty="0"/>
                    </a:p>
                  </a:txBody>
                  <a:tcPr/>
                </a:tc>
                <a:tc>
                  <a:txBody>
                    <a:bodyPr/>
                    <a:lstStyle/>
                    <a:p>
                      <a:pPr algn="ctr"/>
                      <a:r>
                        <a:rPr lang="en-US" sz="2000" dirty="0" smtClean="0"/>
                        <a:t>15.5</a:t>
                      </a:r>
                      <a:endParaRPr lang="en-US" sz="2000" dirty="0"/>
                    </a:p>
                  </a:txBody>
                  <a:tcPr/>
                </a:tc>
                <a:tc>
                  <a:txBody>
                    <a:bodyPr/>
                    <a:lstStyle/>
                    <a:p>
                      <a:pPr algn="ctr"/>
                      <a:r>
                        <a:rPr lang="en-US" sz="2000" dirty="0" smtClean="0"/>
                        <a:t>15.5</a:t>
                      </a:r>
                      <a:endParaRPr lang="en-US" sz="2000" dirty="0"/>
                    </a:p>
                  </a:txBody>
                  <a:tcPr/>
                </a:tc>
                <a:tc>
                  <a:txBody>
                    <a:bodyPr/>
                    <a:lstStyle/>
                    <a:p>
                      <a:pPr algn="ctr"/>
                      <a:r>
                        <a:rPr lang="en-US" sz="2000" dirty="0" smtClean="0"/>
                        <a:t>15.5</a:t>
                      </a:r>
                      <a:endParaRPr lang="en-US" sz="2000" dirty="0"/>
                    </a:p>
                  </a:txBody>
                  <a:tcPr/>
                </a:tc>
                <a:tc>
                  <a:txBody>
                    <a:bodyPr/>
                    <a:lstStyle/>
                    <a:p>
                      <a:pPr algn="ctr"/>
                      <a:r>
                        <a:rPr lang="en-US" sz="2000" dirty="0" smtClean="0"/>
                        <a:t>15.5</a:t>
                      </a:r>
                      <a:endParaRPr lang="en-US" sz="2000" dirty="0"/>
                    </a:p>
                  </a:txBody>
                  <a:tcPr/>
                </a:tc>
                <a:tc>
                  <a:txBody>
                    <a:bodyPr/>
                    <a:lstStyle/>
                    <a:p>
                      <a:pPr algn="ctr"/>
                      <a:r>
                        <a:rPr lang="en-US" sz="2000" dirty="0" smtClean="0"/>
                        <a:t>m</a:t>
                      </a:r>
                      <a:endParaRPr lang="en-US" sz="2000" dirty="0"/>
                    </a:p>
                  </a:txBody>
                  <a:tcPr/>
                </a:tc>
                <a:extLst>
                  <a:ext uri="{0D108BD9-81ED-4DB2-BD59-A6C34878D82A}">
                    <a16:rowId xmlns:a16="http://schemas.microsoft.com/office/drawing/2014/main" val="3901311611"/>
                  </a:ext>
                </a:extLst>
              </a:tr>
              <a:tr h="0">
                <a:tc>
                  <a:txBody>
                    <a:bodyPr/>
                    <a:lstStyle/>
                    <a:p>
                      <a:r>
                        <a:rPr lang="en-US" sz="2000" dirty="0" smtClean="0"/>
                        <a:t>Design</a:t>
                      </a:r>
                      <a:r>
                        <a:rPr lang="en-US" sz="2000" baseline="0" dirty="0" smtClean="0"/>
                        <a:t> Draft</a:t>
                      </a:r>
                      <a:endParaRPr lang="en-US" sz="2000" dirty="0"/>
                    </a:p>
                  </a:txBody>
                  <a:tcPr/>
                </a:tc>
                <a:tc>
                  <a:txBody>
                    <a:bodyPr/>
                    <a:lstStyle/>
                    <a:p>
                      <a:pPr algn="ctr"/>
                      <a:r>
                        <a:rPr lang="en-US" sz="2000" dirty="0" smtClean="0"/>
                        <a:t>7.1</a:t>
                      </a:r>
                      <a:endParaRPr lang="en-US" sz="2000" dirty="0"/>
                    </a:p>
                  </a:txBody>
                  <a:tcPr/>
                </a:tc>
                <a:tc>
                  <a:txBody>
                    <a:bodyPr/>
                    <a:lstStyle/>
                    <a:p>
                      <a:pPr algn="ctr"/>
                      <a:r>
                        <a:rPr lang="en-US" sz="2000" dirty="0" smtClean="0"/>
                        <a:t>7.21</a:t>
                      </a:r>
                      <a:endParaRPr lang="en-US" sz="2000" dirty="0"/>
                    </a:p>
                  </a:txBody>
                  <a:tcPr/>
                </a:tc>
                <a:tc>
                  <a:txBody>
                    <a:bodyPr/>
                    <a:lstStyle/>
                    <a:p>
                      <a:pPr algn="ctr"/>
                      <a:r>
                        <a:rPr lang="en-US" sz="2000" dirty="0" smtClean="0"/>
                        <a:t>7.21</a:t>
                      </a:r>
                      <a:endParaRPr lang="en-US" sz="2000" dirty="0"/>
                    </a:p>
                  </a:txBody>
                  <a:tcPr/>
                </a:tc>
                <a:tc>
                  <a:txBody>
                    <a:bodyPr/>
                    <a:lstStyle/>
                    <a:p>
                      <a:pPr algn="ctr"/>
                      <a:r>
                        <a:rPr lang="en-US" sz="2000" dirty="0" smtClean="0"/>
                        <a:t>7.21</a:t>
                      </a:r>
                      <a:endParaRPr lang="en-US" sz="2000" dirty="0"/>
                    </a:p>
                  </a:txBody>
                  <a:tcPr/>
                </a:tc>
                <a:tc>
                  <a:txBody>
                    <a:bodyPr/>
                    <a:lstStyle/>
                    <a:p>
                      <a:pPr algn="ctr"/>
                      <a:r>
                        <a:rPr lang="en-US" sz="2000" dirty="0" smtClean="0"/>
                        <a:t>m</a:t>
                      </a:r>
                      <a:endParaRPr lang="en-US" sz="2000" dirty="0"/>
                    </a:p>
                  </a:txBody>
                  <a:tcPr/>
                </a:tc>
                <a:extLst>
                  <a:ext uri="{0D108BD9-81ED-4DB2-BD59-A6C34878D82A}">
                    <a16:rowId xmlns:a16="http://schemas.microsoft.com/office/drawing/2014/main" val="2210812543"/>
                  </a:ext>
                </a:extLst>
              </a:tr>
              <a:tr h="0">
                <a:tc>
                  <a:txBody>
                    <a:bodyPr/>
                    <a:lstStyle/>
                    <a:p>
                      <a:r>
                        <a:rPr lang="en-US" sz="2000" dirty="0" smtClean="0"/>
                        <a:t>Full Load Draft</a:t>
                      </a:r>
                      <a:endParaRPr lang="en-US" sz="2000" dirty="0"/>
                    </a:p>
                  </a:txBody>
                  <a:tcPr/>
                </a:tc>
                <a:tc>
                  <a:txBody>
                    <a:bodyPr/>
                    <a:lstStyle/>
                    <a:p>
                      <a:pPr algn="ctr"/>
                      <a:r>
                        <a:rPr lang="en-US" sz="2000" dirty="0" smtClean="0"/>
                        <a:t>6.79</a:t>
                      </a:r>
                      <a:endParaRPr lang="en-US" sz="2000" dirty="0"/>
                    </a:p>
                  </a:txBody>
                  <a:tcPr/>
                </a:tc>
                <a:tc>
                  <a:txBody>
                    <a:bodyPr/>
                    <a:lstStyle/>
                    <a:p>
                      <a:pPr algn="ctr"/>
                      <a:r>
                        <a:rPr lang="en-US" sz="2000" dirty="0" smtClean="0"/>
                        <a:t>7.03</a:t>
                      </a:r>
                      <a:endParaRPr lang="en-US" sz="2000" dirty="0"/>
                    </a:p>
                  </a:txBody>
                  <a:tcPr/>
                </a:tc>
                <a:tc>
                  <a:txBody>
                    <a:bodyPr/>
                    <a:lstStyle/>
                    <a:p>
                      <a:pPr algn="ctr"/>
                      <a:r>
                        <a:rPr lang="en-US" sz="2000" dirty="0" smtClean="0"/>
                        <a:t>7.20</a:t>
                      </a:r>
                      <a:endParaRPr lang="en-US" sz="2000" dirty="0"/>
                    </a:p>
                  </a:txBody>
                  <a:tcPr/>
                </a:tc>
                <a:tc>
                  <a:txBody>
                    <a:bodyPr/>
                    <a:lstStyle/>
                    <a:p>
                      <a:pPr algn="ctr"/>
                      <a:r>
                        <a:rPr lang="en-US" sz="2000" dirty="0" smtClean="0"/>
                        <a:t>7.07</a:t>
                      </a:r>
                      <a:endParaRPr lang="en-US" sz="2000" dirty="0"/>
                    </a:p>
                  </a:txBody>
                  <a:tcPr/>
                </a:tc>
                <a:tc>
                  <a:txBody>
                    <a:bodyPr/>
                    <a:lstStyle/>
                    <a:p>
                      <a:pPr algn="ctr"/>
                      <a:r>
                        <a:rPr lang="en-US" sz="2000" dirty="0" smtClean="0"/>
                        <a:t>m</a:t>
                      </a:r>
                      <a:endParaRPr lang="en-US" sz="2000" dirty="0"/>
                    </a:p>
                  </a:txBody>
                  <a:tcPr/>
                </a:tc>
                <a:extLst>
                  <a:ext uri="{0D108BD9-81ED-4DB2-BD59-A6C34878D82A}">
                    <a16:rowId xmlns:a16="http://schemas.microsoft.com/office/drawing/2014/main" val="4124093419"/>
                  </a:ext>
                </a:extLst>
              </a:tr>
              <a:tr h="0">
                <a:tc>
                  <a:txBody>
                    <a:bodyPr/>
                    <a:lstStyle/>
                    <a:p>
                      <a:r>
                        <a:rPr lang="en-US" sz="2000" dirty="0" smtClean="0"/>
                        <a:t>Full Load </a:t>
                      </a:r>
                      <a:r>
                        <a:rPr lang="en-US" sz="2000" dirty="0" err="1" smtClean="0"/>
                        <a:t>Disp</a:t>
                      </a:r>
                      <a:endParaRPr lang="en-US" sz="2000" dirty="0"/>
                    </a:p>
                  </a:txBody>
                  <a:tcPr/>
                </a:tc>
                <a:tc>
                  <a:txBody>
                    <a:bodyPr/>
                    <a:lstStyle/>
                    <a:p>
                      <a:pPr algn="ctr"/>
                      <a:r>
                        <a:rPr lang="en-US" sz="2000" dirty="0" smtClean="0"/>
                        <a:t>13,944</a:t>
                      </a:r>
                      <a:endParaRPr lang="en-US" sz="2000" dirty="0"/>
                    </a:p>
                  </a:txBody>
                  <a:tcPr/>
                </a:tc>
                <a:tc>
                  <a:txBody>
                    <a:bodyPr/>
                    <a:lstStyle/>
                    <a:p>
                      <a:pPr algn="ctr"/>
                      <a:r>
                        <a:rPr lang="en-US" sz="2000" dirty="0" smtClean="0"/>
                        <a:t>14,318</a:t>
                      </a:r>
                      <a:endParaRPr lang="en-US" sz="2000" dirty="0"/>
                    </a:p>
                  </a:txBody>
                  <a:tcPr/>
                </a:tc>
                <a:tc>
                  <a:txBody>
                    <a:bodyPr/>
                    <a:lstStyle/>
                    <a:p>
                      <a:pPr algn="ctr"/>
                      <a:r>
                        <a:rPr lang="en-US" sz="2000" dirty="0" smtClean="0"/>
                        <a:t>15,258</a:t>
                      </a:r>
                      <a:endParaRPr lang="en-US" sz="2000" dirty="0"/>
                    </a:p>
                  </a:txBody>
                  <a:tcPr/>
                </a:tc>
                <a:tc>
                  <a:txBody>
                    <a:bodyPr/>
                    <a:lstStyle/>
                    <a:p>
                      <a:pPr algn="ctr"/>
                      <a:r>
                        <a:rPr lang="en-US" sz="2000" dirty="0" smtClean="0"/>
                        <a:t>14,941</a:t>
                      </a:r>
                      <a:endParaRPr lang="en-US" sz="2000" dirty="0"/>
                    </a:p>
                  </a:txBody>
                  <a:tcPr/>
                </a:tc>
                <a:tc>
                  <a:txBody>
                    <a:bodyPr/>
                    <a:lstStyle/>
                    <a:p>
                      <a:pPr algn="ctr"/>
                      <a:r>
                        <a:rPr lang="en-US" sz="2000" dirty="0" err="1" smtClean="0"/>
                        <a:t>mt</a:t>
                      </a:r>
                      <a:endParaRPr lang="en-US" sz="2000" dirty="0"/>
                    </a:p>
                  </a:txBody>
                  <a:tcPr/>
                </a:tc>
                <a:extLst>
                  <a:ext uri="{0D108BD9-81ED-4DB2-BD59-A6C34878D82A}">
                    <a16:rowId xmlns:a16="http://schemas.microsoft.com/office/drawing/2014/main" val="342301744"/>
                  </a:ext>
                </a:extLst>
              </a:tr>
              <a:tr h="0">
                <a:tc>
                  <a:txBody>
                    <a:bodyPr/>
                    <a:lstStyle/>
                    <a:p>
                      <a:r>
                        <a:rPr lang="en-US" sz="2000" dirty="0" smtClean="0"/>
                        <a:t>Accommodations</a:t>
                      </a:r>
                      <a:endParaRPr lang="en-US" sz="2000" dirty="0"/>
                    </a:p>
                  </a:txBody>
                  <a:tcPr/>
                </a:tc>
                <a:tc>
                  <a:txBody>
                    <a:bodyPr/>
                    <a:lstStyle/>
                    <a:p>
                      <a:pPr algn="ctr"/>
                      <a:r>
                        <a:rPr lang="en-US" sz="2000" dirty="0" smtClean="0"/>
                        <a:t>390</a:t>
                      </a:r>
                      <a:endParaRPr lang="en-US" sz="2000" dirty="0"/>
                    </a:p>
                  </a:txBody>
                  <a:tcPr/>
                </a:tc>
                <a:tc>
                  <a:txBody>
                    <a:bodyPr/>
                    <a:lstStyle/>
                    <a:p>
                      <a:pPr algn="ctr"/>
                      <a:r>
                        <a:rPr lang="en-US" sz="2000" dirty="0" smtClean="0"/>
                        <a:t>390</a:t>
                      </a:r>
                      <a:endParaRPr lang="en-US" sz="2000" dirty="0"/>
                    </a:p>
                  </a:txBody>
                  <a:tcPr/>
                </a:tc>
                <a:tc>
                  <a:txBody>
                    <a:bodyPr/>
                    <a:lstStyle/>
                    <a:p>
                      <a:pPr algn="ctr"/>
                      <a:r>
                        <a:rPr lang="en-US" sz="2000" dirty="0" smtClean="0"/>
                        <a:t>390</a:t>
                      </a:r>
                      <a:endParaRPr lang="en-US" sz="2000" dirty="0"/>
                    </a:p>
                  </a:txBody>
                  <a:tcPr/>
                </a:tc>
                <a:tc>
                  <a:txBody>
                    <a:bodyPr/>
                    <a:lstStyle/>
                    <a:p>
                      <a:pPr algn="ctr"/>
                      <a:r>
                        <a:rPr lang="en-US" sz="2000" dirty="0" smtClean="0"/>
                        <a:t>390</a:t>
                      </a:r>
                      <a:endParaRPr lang="en-US" sz="2000" dirty="0"/>
                    </a:p>
                  </a:txBody>
                  <a:tcPr/>
                </a:tc>
                <a:tc>
                  <a:txBody>
                    <a:bodyPr/>
                    <a:lstStyle/>
                    <a:p>
                      <a:pPr algn="ctr"/>
                      <a:endParaRPr lang="en-US" sz="2000" dirty="0"/>
                    </a:p>
                  </a:txBody>
                  <a:tcPr/>
                </a:tc>
                <a:extLst>
                  <a:ext uri="{0D108BD9-81ED-4DB2-BD59-A6C34878D82A}">
                    <a16:rowId xmlns:a16="http://schemas.microsoft.com/office/drawing/2014/main" val="359475610"/>
                  </a:ext>
                </a:extLst>
              </a:tr>
              <a:tr h="0">
                <a:tc>
                  <a:txBody>
                    <a:bodyPr/>
                    <a:lstStyle/>
                    <a:p>
                      <a:pPr marL="0" algn="l" defTabSz="914400" rtl="0" eaLnBrk="1" latinLnBrk="0" hangingPunct="1"/>
                      <a:r>
                        <a:rPr lang="en-US" sz="2000" kern="1200" dirty="0" smtClean="0">
                          <a:solidFill>
                            <a:schemeClr val="dk1"/>
                          </a:solidFill>
                          <a:latin typeface="+mn-lt"/>
                          <a:ea typeface="+mn-ea"/>
                          <a:cs typeface="+mn-cs"/>
                        </a:rPr>
                        <a:t>Ballast Tankage Sizing Criteria</a:t>
                      </a:r>
                      <a:endParaRPr lang="en-US" sz="2000" kern="1200" dirty="0">
                        <a:solidFill>
                          <a:schemeClr val="dk1"/>
                        </a:solidFill>
                        <a:latin typeface="+mn-lt"/>
                        <a:ea typeface="+mn-ea"/>
                        <a:cs typeface="+mn-cs"/>
                      </a:endParaRPr>
                    </a:p>
                  </a:txBody>
                  <a:tcPr/>
                </a:tc>
                <a:tc>
                  <a:txBody>
                    <a:bodyPr/>
                    <a:lstStyle/>
                    <a:p>
                      <a:pPr algn="ctr"/>
                      <a:r>
                        <a:rPr lang="en-US" sz="2000" dirty="0" smtClean="0"/>
                        <a:t>0.33</a:t>
                      </a:r>
                      <a:endParaRPr lang="en-US" sz="2000" dirty="0"/>
                    </a:p>
                  </a:txBody>
                  <a:tcPr anchor="ctr"/>
                </a:tc>
                <a:tc>
                  <a:txBody>
                    <a:bodyPr/>
                    <a:lstStyle/>
                    <a:p>
                      <a:pPr algn="ctr"/>
                      <a:r>
                        <a:rPr lang="en-US" sz="2000" dirty="0" smtClean="0"/>
                        <a:t>0.50</a:t>
                      </a:r>
                      <a:endParaRPr lang="en-US" sz="2000" dirty="0"/>
                    </a:p>
                  </a:txBody>
                  <a:tcPr anchor="ctr"/>
                </a:tc>
                <a:tc>
                  <a:txBody>
                    <a:bodyPr/>
                    <a:lstStyle/>
                    <a:p>
                      <a:pPr algn="ctr"/>
                      <a:r>
                        <a:rPr lang="en-US" sz="2000" dirty="0" smtClean="0"/>
                        <a:t>0.50</a:t>
                      </a:r>
                      <a:endParaRPr lang="en-US" sz="2000" dirty="0"/>
                    </a:p>
                  </a:txBody>
                  <a:tcPr anchor="ctr"/>
                </a:tc>
                <a:tc>
                  <a:txBody>
                    <a:bodyPr/>
                    <a:lstStyle/>
                    <a:p>
                      <a:pPr algn="ctr"/>
                      <a:r>
                        <a:rPr lang="en-US" sz="2000" dirty="0" smtClean="0"/>
                        <a:t>0.50</a:t>
                      </a:r>
                      <a:endParaRPr lang="en-US" sz="2000" dirty="0"/>
                    </a:p>
                  </a:txBody>
                  <a:tcPr anchor="ctr"/>
                </a:tc>
                <a:tc>
                  <a:txBody>
                    <a:bodyPr/>
                    <a:lstStyle/>
                    <a:p>
                      <a:pPr algn="ctr"/>
                      <a:endParaRPr lang="en-US" sz="2000" dirty="0"/>
                    </a:p>
                  </a:txBody>
                  <a:tcPr anchor="ctr"/>
                </a:tc>
                <a:extLst>
                  <a:ext uri="{0D108BD9-81ED-4DB2-BD59-A6C34878D82A}">
                    <a16:rowId xmlns:a16="http://schemas.microsoft.com/office/drawing/2014/main" val="4167858020"/>
                  </a:ext>
                </a:extLst>
              </a:tr>
              <a:tr h="0">
                <a:tc>
                  <a:txBody>
                    <a:bodyPr/>
                    <a:lstStyle/>
                    <a:p>
                      <a:pPr marL="0" algn="l" defTabSz="914400" rtl="0" eaLnBrk="1" latinLnBrk="0" hangingPunct="1"/>
                      <a:r>
                        <a:rPr lang="en-US" sz="2000" kern="1200" dirty="0" smtClean="0">
                          <a:solidFill>
                            <a:schemeClr val="dk1"/>
                          </a:solidFill>
                          <a:latin typeface="+mn-lt"/>
                          <a:ea typeface="+mn-ea"/>
                          <a:cs typeface="+mn-cs"/>
                        </a:rPr>
                        <a:t>GM/B BOSL Full </a:t>
                      </a:r>
                      <a:r>
                        <a:rPr lang="en-US" sz="2000" kern="1200" dirty="0" err="1" smtClean="0">
                          <a:solidFill>
                            <a:schemeClr val="dk1"/>
                          </a:solidFill>
                          <a:latin typeface="+mn-lt"/>
                          <a:ea typeface="+mn-ea"/>
                          <a:cs typeface="+mn-cs"/>
                        </a:rPr>
                        <a:t>Ld</a:t>
                      </a:r>
                      <a:endParaRPr lang="en-US" sz="2000" kern="1200" dirty="0">
                        <a:solidFill>
                          <a:schemeClr val="dk1"/>
                        </a:solidFill>
                        <a:latin typeface="+mn-lt"/>
                        <a:ea typeface="+mn-ea"/>
                        <a:cs typeface="+mn-cs"/>
                      </a:endParaRPr>
                    </a:p>
                  </a:txBody>
                  <a:tcPr/>
                </a:tc>
                <a:tc>
                  <a:txBody>
                    <a:bodyPr/>
                    <a:lstStyle/>
                    <a:p>
                      <a:pPr algn="ctr"/>
                      <a:endParaRPr lang="en-US" sz="2000" dirty="0"/>
                    </a:p>
                  </a:txBody>
                  <a:tcPr/>
                </a:tc>
                <a:tc>
                  <a:txBody>
                    <a:bodyPr/>
                    <a:lstStyle/>
                    <a:p>
                      <a:pPr algn="ctr"/>
                      <a:r>
                        <a:rPr lang="en-US" sz="2000" dirty="0" smtClean="0"/>
                        <a:t>12.4</a:t>
                      </a:r>
                      <a:endParaRPr lang="en-US" sz="2000" dirty="0"/>
                    </a:p>
                  </a:txBody>
                  <a:tcPr/>
                </a:tc>
                <a:tc>
                  <a:txBody>
                    <a:bodyPr/>
                    <a:lstStyle/>
                    <a:p>
                      <a:pPr algn="ctr"/>
                      <a:r>
                        <a:rPr lang="en-US" sz="2000" dirty="0" smtClean="0"/>
                        <a:t>13.0</a:t>
                      </a:r>
                      <a:endParaRPr lang="en-US" sz="2000" dirty="0"/>
                    </a:p>
                  </a:txBody>
                  <a:tcPr/>
                </a:tc>
                <a:tc>
                  <a:txBody>
                    <a:bodyPr/>
                    <a:lstStyle/>
                    <a:p>
                      <a:pPr algn="ctr"/>
                      <a:r>
                        <a:rPr lang="en-US" sz="2000" dirty="0" smtClean="0"/>
                        <a:t>13.2</a:t>
                      </a:r>
                      <a:endParaRPr lang="en-US" sz="2000" dirty="0"/>
                    </a:p>
                  </a:txBody>
                  <a:tcPr/>
                </a:tc>
                <a:tc>
                  <a:txBody>
                    <a:bodyPr/>
                    <a:lstStyle/>
                    <a:p>
                      <a:pPr algn="ctr"/>
                      <a:r>
                        <a:rPr lang="en-US" sz="2000" dirty="0" smtClean="0"/>
                        <a:t>%</a:t>
                      </a:r>
                      <a:endParaRPr lang="en-US" sz="2000" dirty="0"/>
                    </a:p>
                  </a:txBody>
                  <a:tcPr/>
                </a:tc>
                <a:extLst>
                  <a:ext uri="{0D108BD9-81ED-4DB2-BD59-A6C34878D82A}">
                    <a16:rowId xmlns:a16="http://schemas.microsoft.com/office/drawing/2014/main" val="4167694461"/>
                  </a:ext>
                </a:extLst>
              </a:tr>
              <a:tr h="0">
                <a:tc>
                  <a:txBody>
                    <a:bodyPr/>
                    <a:lstStyle/>
                    <a:p>
                      <a:pPr marL="0" algn="l" defTabSz="914400" rtl="0" eaLnBrk="1" latinLnBrk="0" hangingPunct="1"/>
                      <a:r>
                        <a:rPr lang="en-US" sz="2000" kern="1200" dirty="0" smtClean="0">
                          <a:solidFill>
                            <a:schemeClr val="dk1"/>
                          </a:solidFill>
                          <a:latin typeface="+mn-lt"/>
                          <a:ea typeface="+mn-ea"/>
                          <a:cs typeface="+mn-cs"/>
                        </a:rPr>
                        <a:t>GM/B EOSL Min Op</a:t>
                      </a:r>
                      <a:endParaRPr lang="en-US" sz="2000" kern="1200" dirty="0">
                        <a:solidFill>
                          <a:schemeClr val="dk1"/>
                        </a:solidFill>
                        <a:latin typeface="+mn-lt"/>
                        <a:ea typeface="+mn-ea"/>
                        <a:cs typeface="+mn-cs"/>
                      </a:endParaRPr>
                    </a:p>
                  </a:txBody>
                  <a:tcPr/>
                </a:tc>
                <a:tc>
                  <a:txBody>
                    <a:bodyPr/>
                    <a:lstStyle/>
                    <a:p>
                      <a:pPr algn="ctr"/>
                      <a:endParaRPr lang="en-US" sz="2000" dirty="0"/>
                    </a:p>
                  </a:txBody>
                  <a:tcPr/>
                </a:tc>
                <a:tc>
                  <a:txBody>
                    <a:bodyPr/>
                    <a:lstStyle/>
                    <a:p>
                      <a:pPr algn="ctr"/>
                      <a:r>
                        <a:rPr lang="en-US" sz="2000" dirty="0" smtClean="0"/>
                        <a:t>10.3</a:t>
                      </a:r>
                      <a:endParaRPr lang="en-US" sz="2000" dirty="0"/>
                    </a:p>
                  </a:txBody>
                  <a:tcPr/>
                </a:tc>
                <a:tc>
                  <a:txBody>
                    <a:bodyPr/>
                    <a:lstStyle/>
                    <a:p>
                      <a:pPr algn="ctr"/>
                      <a:r>
                        <a:rPr lang="en-US" sz="2000" dirty="0" smtClean="0"/>
                        <a:t>11.0</a:t>
                      </a:r>
                      <a:endParaRPr lang="en-US" sz="2000" dirty="0"/>
                    </a:p>
                  </a:txBody>
                  <a:tcPr/>
                </a:tc>
                <a:tc>
                  <a:txBody>
                    <a:bodyPr/>
                    <a:lstStyle/>
                    <a:p>
                      <a:pPr algn="ctr"/>
                      <a:r>
                        <a:rPr lang="en-US" sz="2000" dirty="0" smtClean="0"/>
                        <a:t>10.7</a:t>
                      </a:r>
                      <a:endParaRPr lang="en-US" sz="2000" dirty="0"/>
                    </a:p>
                  </a:txBody>
                  <a:tcPr/>
                </a:tc>
                <a:tc>
                  <a:txBody>
                    <a:bodyPr/>
                    <a:lstStyle/>
                    <a:p>
                      <a:pPr algn="ctr"/>
                      <a:r>
                        <a:rPr lang="en-US" sz="2000" dirty="0" smtClean="0"/>
                        <a:t>%</a:t>
                      </a:r>
                      <a:endParaRPr lang="en-US" sz="2000" dirty="0"/>
                    </a:p>
                  </a:txBody>
                  <a:tcPr/>
                </a:tc>
                <a:extLst>
                  <a:ext uri="{0D108BD9-81ED-4DB2-BD59-A6C34878D82A}">
                    <a16:rowId xmlns:a16="http://schemas.microsoft.com/office/drawing/2014/main" val="1287399675"/>
                  </a:ext>
                </a:extLst>
              </a:tr>
            </a:tbl>
          </a:graphicData>
        </a:graphic>
      </p:graphicFrame>
    </p:spTree>
    <p:extLst>
      <p:ext uri="{BB962C8B-B14F-4D97-AF65-F5344CB8AC3E}">
        <p14:creationId xmlns:p14="http://schemas.microsoft.com/office/powerpoint/2010/main" val="1250283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A4A3B60-6FA3-4F17-9862-83EAAAB47813}" type="slidenum">
              <a:rPr lang="en-US" smtClean="0"/>
              <a:pPr/>
              <a:t>8</a:t>
            </a:fld>
            <a:endParaRPr lang="en-US" dirty="0"/>
          </a:p>
        </p:txBody>
      </p:sp>
      <p:sp>
        <p:nvSpPr>
          <p:cNvPr id="3" name="Title 2"/>
          <p:cNvSpPr>
            <a:spLocks noGrp="1"/>
          </p:cNvSpPr>
          <p:nvPr>
            <p:ph type="title"/>
          </p:nvPr>
        </p:nvSpPr>
        <p:spPr/>
        <p:txBody>
          <a:bodyPr/>
          <a:lstStyle/>
          <a:p>
            <a:r>
              <a:rPr lang="en-US" dirty="0" smtClean="0"/>
              <a:t>SHP0092A </a:t>
            </a:r>
            <a:r>
              <a:rPr lang="en-US" dirty="0"/>
              <a:t>Principle Characteristics </a:t>
            </a:r>
            <a:r>
              <a:rPr lang="en-US" dirty="0" smtClean="0"/>
              <a:t>Pt2</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39528324"/>
              </p:ext>
            </p:extLst>
          </p:nvPr>
        </p:nvGraphicFramePr>
        <p:xfrm>
          <a:off x="405517" y="1279386"/>
          <a:ext cx="8428383" cy="3169920"/>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val="1805765154"/>
                    </a:ext>
                  </a:extLst>
                </a:gridCol>
                <a:gridCol w="1184744">
                  <a:extLst>
                    <a:ext uri="{9D8B030D-6E8A-4147-A177-3AD203B41FA5}">
                      <a16:colId xmlns:a16="http://schemas.microsoft.com/office/drawing/2014/main" val="3322213518"/>
                    </a:ext>
                  </a:extLst>
                </a:gridCol>
                <a:gridCol w="1343770">
                  <a:extLst>
                    <a:ext uri="{9D8B030D-6E8A-4147-A177-3AD203B41FA5}">
                      <a16:colId xmlns:a16="http://schemas.microsoft.com/office/drawing/2014/main" val="3107985894"/>
                    </a:ext>
                  </a:extLst>
                </a:gridCol>
                <a:gridCol w="1280160">
                  <a:extLst>
                    <a:ext uri="{9D8B030D-6E8A-4147-A177-3AD203B41FA5}">
                      <a16:colId xmlns:a16="http://schemas.microsoft.com/office/drawing/2014/main" val="1641066489"/>
                    </a:ext>
                  </a:extLst>
                </a:gridCol>
                <a:gridCol w="1423339">
                  <a:extLst>
                    <a:ext uri="{9D8B030D-6E8A-4147-A177-3AD203B41FA5}">
                      <a16:colId xmlns:a16="http://schemas.microsoft.com/office/drawing/2014/main" val="780360446"/>
                    </a:ext>
                  </a:extLst>
                </a:gridCol>
                <a:gridCol w="1001810">
                  <a:extLst>
                    <a:ext uri="{9D8B030D-6E8A-4147-A177-3AD203B41FA5}">
                      <a16:colId xmlns:a16="http://schemas.microsoft.com/office/drawing/2014/main" val="1720290629"/>
                    </a:ext>
                  </a:extLst>
                </a:gridCol>
              </a:tblGrid>
              <a:tr h="0">
                <a:tc>
                  <a:txBody>
                    <a:bodyPr/>
                    <a:lstStyle/>
                    <a:p>
                      <a:pPr algn="ctr"/>
                      <a:r>
                        <a:rPr lang="en-US" sz="2000" dirty="0" smtClean="0"/>
                        <a:t>ID</a:t>
                      </a:r>
                      <a:endParaRPr lang="en-US" sz="2000" dirty="0"/>
                    </a:p>
                  </a:txBody>
                  <a:tcPr/>
                </a:tc>
                <a:tc>
                  <a:txBody>
                    <a:bodyPr/>
                    <a:lstStyle/>
                    <a:p>
                      <a:pPr algn="ctr"/>
                      <a:r>
                        <a:rPr lang="en-US" sz="2000" dirty="0" smtClean="0"/>
                        <a:t>SHP0044</a:t>
                      </a:r>
                      <a:endParaRPr lang="en-US" sz="2000" dirty="0"/>
                    </a:p>
                  </a:txBody>
                  <a:tcPr/>
                </a:tc>
                <a:tc>
                  <a:txBody>
                    <a:bodyPr/>
                    <a:lstStyle/>
                    <a:p>
                      <a:pPr algn="ctr"/>
                      <a:r>
                        <a:rPr lang="en-US" sz="2000" dirty="0" smtClean="0"/>
                        <a:t>SHP0068A</a:t>
                      </a:r>
                      <a:endParaRPr lang="en-US" sz="2000" dirty="0"/>
                    </a:p>
                  </a:txBody>
                  <a:tcPr/>
                </a:tc>
                <a:tc>
                  <a:txBody>
                    <a:bodyPr/>
                    <a:lstStyle/>
                    <a:p>
                      <a:pPr algn="ctr"/>
                      <a:r>
                        <a:rPr lang="en-US" sz="2000" dirty="0" smtClean="0"/>
                        <a:t>SHP0078A</a:t>
                      </a:r>
                      <a:endParaRPr lang="en-US" sz="2000" dirty="0"/>
                    </a:p>
                  </a:txBody>
                  <a:tcPr/>
                </a:tc>
                <a:tc>
                  <a:txBody>
                    <a:bodyPr/>
                    <a:lstStyle/>
                    <a:p>
                      <a:pPr algn="ctr"/>
                      <a:r>
                        <a:rPr lang="en-US" sz="2000" dirty="0" smtClean="0"/>
                        <a:t>SHP0092A</a:t>
                      </a:r>
                      <a:endParaRPr lang="en-US" sz="2000" dirty="0"/>
                    </a:p>
                  </a:txBody>
                  <a:tcPr/>
                </a:tc>
                <a:tc>
                  <a:txBody>
                    <a:bodyPr/>
                    <a:lstStyle/>
                    <a:p>
                      <a:pPr algn="ctr"/>
                      <a:r>
                        <a:rPr lang="en-US" sz="2000" dirty="0" smtClean="0"/>
                        <a:t>units</a:t>
                      </a:r>
                      <a:endParaRPr lang="en-US" sz="2000" dirty="0"/>
                    </a:p>
                  </a:txBody>
                  <a:tcPr/>
                </a:tc>
                <a:extLst>
                  <a:ext uri="{0D108BD9-81ED-4DB2-BD59-A6C34878D82A}">
                    <a16:rowId xmlns:a16="http://schemas.microsoft.com/office/drawing/2014/main" val="167912366"/>
                  </a:ext>
                </a:extLst>
              </a:tr>
              <a:tr h="0">
                <a:tc>
                  <a:txBody>
                    <a:bodyPr/>
                    <a:lstStyle/>
                    <a:p>
                      <a:r>
                        <a:rPr lang="en-US" sz="2000" dirty="0" smtClean="0"/>
                        <a:t>Installed Power</a:t>
                      </a:r>
                      <a:endParaRPr lang="en-US" sz="2000" dirty="0"/>
                    </a:p>
                  </a:txBody>
                  <a:tcPr/>
                </a:tc>
                <a:tc>
                  <a:txBody>
                    <a:bodyPr/>
                    <a:lstStyle/>
                    <a:p>
                      <a:pPr algn="ctr"/>
                      <a:r>
                        <a:rPr lang="en-US" sz="2000" dirty="0" smtClean="0"/>
                        <a:t>71.4</a:t>
                      </a:r>
                      <a:endParaRPr lang="en-US" sz="2000" dirty="0"/>
                    </a:p>
                  </a:txBody>
                  <a:tcPr/>
                </a:tc>
                <a:tc>
                  <a:txBody>
                    <a:bodyPr/>
                    <a:lstStyle/>
                    <a:p>
                      <a:pPr algn="ctr"/>
                      <a:r>
                        <a:rPr lang="en-US" sz="2000" dirty="0" smtClean="0"/>
                        <a:t>71.4</a:t>
                      </a:r>
                      <a:endParaRPr lang="en-US" sz="2000" dirty="0"/>
                    </a:p>
                  </a:txBody>
                  <a:tcPr/>
                </a:tc>
                <a:tc>
                  <a:txBody>
                    <a:bodyPr/>
                    <a:lstStyle/>
                    <a:p>
                      <a:pPr algn="ctr"/>
                      <a:r>
                        <a:rPr lang="en-US" sz="2000" dirty="0" smtClean="0"/>
                        <a:t>86.0</a:t>
                      </a:r>
                      <a:endParaRPr lang="en-US" sz="2000" dirty="0"/>
                    </a:p>
                  </a:txBody>
                  <a:tcPr/>
                </a:tc>
                <a:tc>
                  <a:txBody>
                    <a:bodyPr/>
                    <a:lstStyle/>
                    <a:p>
                      <a:pPr algn="ctr"/>
                      <a:r>
                        <a:rPr lang="en-US" sz="2000" dirty="0" smtClean="0"/>
                        <a:t>69.2</a:t>
                      </a:r>
                      <a:endParaRPr lang="en-US" sz="2000" dirty="0"/>
                    </a:p>
                  </a:txBody>
                  <a:tcPr/>
                </a:tc>
                <a:tc>
                  <a:txBody>
                    <a:bodyPr/>
                    <a:lstStyle/>
                    <a:p>
                      <a:pPr algn="ctr"/>
                      <a:r>
                        <a:rPr lang="en-US" sz="2000" dirty="0" smtClean="0"/>
                        <a:t>MW</a:t>
                      </a:r>
                      <a:endParaRPr lang="en-US" sz="2000" dirty="0"/>
                    </a:p>
                  </a:txBody>
                  <a:tcPr/>
                </a:tc>
                <a:extLst>
                  <a:ext uri="{0D108BD9-81ED-4DB2-BD59-A6C34878D82A}">
                    <a16:rowId xmlns:a16="http://schemas.microsoft.com/office/drawing/2014/main" val="3216031766"/>
                  </a:ext>
                </a:extLst>
              </a:tr>
              <a:tr h="0">
                <a:tc>
                  <a:txBody>
                    <a:bodyPr/>
                    <a:lstStyle/>
                    <a:p>
                      <a:r>
                        <a:rPr lang="en-US" sz="2000" dirty="0" smtClean="0"/>
                        <a:t>Max Speed</a:t>
                      </a:r>
                      <a:endParaRPr lang="en-US" sz="2000" dirty="0"/>
                    </a:p>
                  </a:txBody>
                  <a:tcPr/>
                </a:tc>
                <a:tc>
                  <a:txBody>
                    <a:bodyPr/>
                    <a:lstStyle/>
                    <a:p>
                      <a:pPr algn="ctr"/>
                      <a:r>
                        <a:rPr lang="en-US" sz="2000" dirty="0" smtClean="0"/>
                        <a:t>30.3</a:t>
                      </a:r>
                      <a:endParaRPr lang="en-US" sz="2000" dirty="0"/>
                    </a:p>
                  </a:txBody>
                  <a:tcPr/>
                </a:tc>
                <a:tc>
                  <a:txBody>
                    <a:bodyPr/>
                    <a:lstStyle/>
                    <a:p>
                      <a:pPr algn="ctr"/>
                      <a:r>
                        <a:rPr lang="en-US" sz="2000" dirty="0" smtClean="0"/>
                        <a:t>30.0</a:t>
                      </a:r>
                      <a:endParaRPr lang="en-US" sz="2000" dirty="0"/>
                    </a:p>
                  </a:txBody>
                  <a:tcPr/>
                </a:tc>
                <a:tc>
                  <a:txBody>
                    <a:bodyPr/>
                    <a:lstStyle/>
                    <a:p>
                      <a:pPr algn="ctr"/>
                      <a:r>
                        <a:rPr lang="en-US" sz="2000" dirty="0" smtClean="0"/>
                        <a:t>31.0</a:t>
                      </a:r>
                      <a:endParaRPr lang="en-US" sz="2000" dirty="0"/>
                    </a:p>
                  </a:txBody>
                  <a:tcPr/>
                </a:tc>
                <a:tc>
                  <a:txBody>
                    <a:bodyPr/>
                    <a:lstStyle/>
                    <a:p>
                      <a:pPr algn="ctr"/>
                      <a:r>
                        <a:rPr lang="en-US" sz="2000" dirty="0" smtClean="0"/>
                        <a:t>29.6</a:t>
                      </a:r>
                      <a:endParaRPr lang="en-US" sz="2000" dirty="0"/>
                    </a:p>
                  </a:txBody>
                  <a:tcPr/>
                </a:tc>
                <a:tc>
                  <a:txBody>
                    <a:bodyPr/>
                    <a:lstStyle/>
                    <a:p>
                      <a:pPr algn="ctr"/>
                      <a:r>
                        <a:rPr lang="en-US" sz="2000" dirty="0" err="1" smtClean="0"/>
                        <a:t>kt</a:t>
                      </a:r>
                      <a:endParaRPr lang="en-US" sz="2000" dirty="0" smtClean="0"/>
                    </a:p>
                  </a:txBody>
                  <a:tcPr/>
                </a:tc>
                <a:extLst>
                  <a:ext uri="{0D108BD9-81ED-4DB2-BD59-A6C34878D82A}">
                    <a16:rowId xmlns:a16="http://schemas.microsoft.com/office/drawing/2014/main" val="4222526519"/>
                  </a:ext>
                </a:extLst>
              </a:tr>
              <a:tr h="0">
                <a:tc>
                  <a:txBody>
                    <a:bodyPr/>
                    <a:lstStyle/>
                    <a:p>
                      <a:r>
                        <a:rPr lang="en-US" sz="2000" dirty="0" smtClean="0"/>
                        <a:t>Sustained Seed</a:t>
                      </a:r>
                      <a:endParaRPr lang="en-US" sz="2000" dirty="0"/>
                    </a:p>
                  </a:txBody>
                  <a:tcPr/>
                </a:tc>
                <a:tc>
                  <a:txBody>
                    <a:bodyPr/>
                    <a:lstStyle/>
                    <a:p>
                      <a:pPr algn="ctr"/>
                      <a:r>
                        <a:rPr lang="en-US" sz="2000" dirty="0" smtClean="0"/>
                        <a:t>29.1</a:t>
                      </a:r>
                      <a:endParaRPr lang="en-US" sz="2000" dirty="0"/>
                    </a:p>
                  </a:txBody>
                  <a:tcPr/>
                </a:tc>
                <a:tc>
                  <a:txBody>
                    <a:bodyPr/>
                    <a:lstStyle/>
                    <a:p>
                      <a:pPr algn="ctr"/>
                      <a:r>
                        <a:rPr lang="en-US" sz="2000" dirty="0" smtClean="0"/>
                        <a:t>28.7</a:t>
                      </a:r>
                      <a:endParaRPr lang="en-US" sz="2000" dirty="0"/>
                    </a:p>
                  </a:txBody>
                  <a:tcPr/>
                </a:tc>
                <a:tc>
                  <a:txBody>
                    <a:bodyPr/>
                    <a:lstStyle/>
                    <a:p>
                      <a:pPr algn="ctr"/>
                      <a:r>
                        <a:rPr lang="en-US" sz="2000" dirty="0" smtClean="0"/>
                        <a:t>29.6</a:t>
                      </a:r>
                      <a:endParaRPr lang="en-US" sz="2000" dirty="0"/>
                    </a:p>
                  </a:txBody>
                  <a:tcPr/>
                </a:tc>
                <a:tc>
                  <a:txBody>
                    <a:bodyPr/>
                    <a:lstStyle/>
                    <a:p>
                      <a:pPr algn="ctr"/>
                      <a:r>
                        <a:rPr lang="en-US" sz="2000" dirty="0" smtClean="0"/>
                        <a:t>28.0</a:t>
                      </a:r>
                      <a:endParaRPr lang="en-US" sz="2000" dirty="0"/>
                    </a:p>
                  </a:txBody>
                  <a:tcPr/>
                </a:tc>
                <a:tc>
                  <a:txBody>
                    <a:bodyPr/>
                    <a:lstStyle/>
                    <a:p>
                      <a:pPr algn="ctr"/>
                      <a:r>
                        <a:rPr lang="en-US" sz="2000" dirty="0" err="1" smtClean="0"/>
                        <a:t>kt</a:t>
                      </a:r>
                      <a:endParaRPr lang="en-US" sz="2000" dirty="0"/>
                    </a:p>
                  </a:txBody>
                  <a:tcPr/>
                </a:tc>
                <a:extLst>
                  <a:ext uri="{0D108BD9-81ED-4DB2-BD59-A6C34878D82A}">
                    <a16:rowId xmlns:a16="http://schemas.microsoft.com/office/drawing/2014/main" val="3901311611"/>
                  </a:ext>
                </a:extLst>
              </a:tr>
              <a:tr h="0">
                <a:tc>
                  <a:txBody>
                    <a:bodyPr/>
                    <a:lstStyle/>
                    <a:p>
                      <a:r>
                        <a:rPr lang="en-US" sz="2000" dirty="0" smtClean="0"/>
                        <a:t>Endurance</a:t>
                      </a:r>
                      <a:r>
                        <a:rPr lang="en-US" sz="2000" baseline="0" dirty="0" smtClean="0"/>
                        <a:t> Range</a:t>
                      </a:r>
                      <a:endParaRPr lang="en-US" sz="2000" dirty="0"/>
                    </a:p>
                  </a:txBody>
                  <a:tcPr/>
                </a:tc>
                <a:tc>
                  <a:txBody>
                    <a:bodyPr/>
                    <a:lstStyle/>
                    <a:p>
                      <a:pPr algn="ctr"/>
                      <a:r>
                        <a:rPr lang="en-US" sz="2000" dirty="0" smtClean="0"/>
                        <a:t>6,000</a:t>
                      </a:r>
                      <a:endParaRPr lang="en-US" sz="2000" dirty="0"/>
                    </a:p>
                  </a:txBody>
                  <a:tcPr/>
                </a:tc>
                <a:tc>
                  <a:txBody>
                    <a:bodyPr/>
                    <a:lstStyle/>
                    <a:p>
                      <a:pPr algn="ctr"/>
                      <a:r>
                        <a:rPr lang="en-US" sz="2000" dirty="0" smtClean="0"/>
                        <a:t>6,000</a:t>
                      </a:r>
                      <a:endParaRPr lang="en-US" sz="2000" dirty="0"/>
                    </a:p>
                  </a:txBody>
                  <a:tcPr/>
                </a:tc>
                <a:tc>
                  <a:txBody>
                    <a:bodyPr/>
                    <a:lstStyle/>
                    <a:p>
                      <a:pPr algn="ctr"/>
                      <a:r>
                        <a:rPr lang="en-US" sz="2000" dirty="0" smtClean="0"/>
                        <a:t>6,000</a:t>
                      </a:r>
                      <a:endParaRPr lang="en-US" sz="2000" dirty="0"/>
                    </a:p>
                  </a:txBody>
                  <a:tcPr/>
                </a:tc>
                <a:tc>
                  <a:txBody>
                    <a:bodyPr/>
                    <a:lstStyle/>
                    <a:p>
                      <a:pPr algn="ctr"/>
                      <a:r>
                        <a:rPr lang="en-US" sz="2000" dirty="0" smtClean="0"/>
                        <a:t>6,000</a:t>
                      </a:r>
                      <a:endParaRPr lang="en-US" sz="2000" dirty="0"/>
                    </a:p>
                  </a:txBody>
                  <a:tcPr/>
                </a:tc>
                <a:tc>
                  <a:txBody>
                    <a:bodyPr/>
                    <a:lstStyle/>
                    <a:p>
                      <a:pPr algn="ctr"/>
                      <a:r>
                        <a:rPr lang="en-US" sz="2000" dirty="0" smtClean="0"/>
                        <a:t>NM</a:t>
                      </a:r>
                      <a:endParaRPr lang="en-US" sz="2000" dirty="0"/>
                    </a:p>
                  </a:txBody>
                  <a:tcPr/>
                </a:tc>
                <a:extLst>
                  <a:ext uri="{0D108BD9-81ED-4DB2-BD59-A6C34878D82A}">
                    <a16:rowId xmlns:a16="http://schemas.microsoft.com/office/drawing/2014/main" val="2210812543"/>
                  </a:ext>
                </a:extLst>
              </a:tr>
              <a:tr h="0">
                <a:tc>
                  <a:txBody>
                    <a:bodyPr/>
                    <a:lstStyle/>
                    <a:p>
                      <a:r>
                        <a:rPr lang="en-US" sz="2000" dirty="0" smtClean="0"/>
                        <a:t>Fuel</a:t>
                      </a:r>
                      <a:r>
                        <a:rPr lang="en-US" sz="2000" baseline="0" dirty="0" smtClean="0"/>
                        <a:t> Load</a:t>
                      </a:r>
                      <a:endParaRPr lang="en-US" sz="2000" dirty="0"/>
                    </a:p>
                  </a:txBody>
                  <a:tcPr/>
                </a:tc>
                <a:tc>
                  <a:txBody>
                    <a:bodyPr/>
                    <a:lstStyle/>
                    <a:p>
                      <a:pPr algn="ctr"/>
                      <a:r>
                        <a:rPr lang="en-US" sz="2000" dirty="0" smtClean="0"/>
                        <a:t>1,131</a:t>
                      </a:r>
                      <a:endParaRPr lang="en-US" sz="2000" dirty="0"/>
                    </a:p>
                  </a:txBody>
                  <a:tcPr/>
                </a:tc>
                <a:tc>
                  <a:txBody>
                    <a:bodyPr/>
                    <a:lstStyle/>
                    <a:p>
                      <a:pPr algn="ctr"/>
                      <a:r>
                        <a:rPr lang="en-US" sz="2000" dirty="0" smtClean="0"/>
                        <a:t>1,234</a:t>
                      </a:r>
                      <a:endParaRPr lang="en-US" sz="2000" dirty="0"/>
                    </a:p>
                  </a:txBody>
                  <a:tcPr/>
                </a:tc>
                <a:tc>
                  <a:txBody>
                    <a:bodyPr/>
                    <a:lstStyle/>
                    <a:p>
                      <a:pPr algn="ctr"/>
                      <a:r>
                        <a:rPr lang="en-US" sz="2000" dirty="0" smtClean="0"/>
                        <a:t>1,322</a:t>
                      </a:r>
                      <a:endParaRPr lang="en-US" sz="2000" dirty="0"/>
                    </a:p>
                  </a:txBody>
                  <a:tcPr/>
                </a:tc>
                <a:tc>
                  <a:txBody>
                    <a:bodyPr/>
                    <a:lstStyle/>
                    <a:p>
                      <a:pPr algn="ctr"/>
                      <a:r>
                        <a:rPr lang="en-US" sz="2000" dirty="0" smtClean="0"/>
                        <a:t>1,299</a:t>
                      </a:r>
                      <a:endParaRPr lang="en-US" sz="2000" dirty="0"/>
                    </a:p>
                  </a:txBody>
                  <a:tcPr/>
                </a:tc>
                <a:tc>
                  <a:txBody>
                    <a:bodyPr/>
                    <a:lstStyle/>
                    <a:p>
                      <a:pPr algn="ctr"/>
                      <a:r>
                        <a:rPr lang="en-US" sz="2000" dirty="0" err="1" smtClean="0"/>
                        <a:t>mt</a:t>
                      </a:r>
                      <a:endParaRPr lang="en-US" sz="2000" dirty="0"/>
                    </a:p>
                  </a:txBody>
                  <a:tcPr/>
                </a:tc>
                <a:extLst>
                  <a:ext uri="{0D108BD9-81ED-4DB2-BD59-A6C34878D82A}">
                    <a16:rowId xmlns:a16="http://schemas.microsoft.com/office/drawing/2014/main" val="4124093419"/>
                  </a:ext>
                </a:extLst>
              </a:tr>
              <a:tr h="0">
                <a:tc>
                  <a:txBody>
                    <a:bodyPr/>
                    <a:lstStyle/>
                    <a:p>
                      <a:r>
                        <a:rPr lang="en-US" sz="2000" dirty="0" smtClean="0"/>
                        <a:t>WSS Installed</a:t>
                      </a:r>
                      <a:endParaRPr lang="en-US" sz="2000" dirty="0"/>
                    </a:p>
                  </a:txBody>
                  <a:tcPr/>
                </a:tc>
                <a:tc>
                  <a:txBody>
                    <a:bodyPr/>
                    <a:lstStyle/>
                    <a:p>
                      <a:pPr algn="ctr"/>
                      <a:r>
                        <a:rPr lang="en-US" sz="2000" dirty="0" smtClean="0"/>
                        <a:t>0025</a:t>
                      </a:r>
                      <a:endParaRPr lang="en-US" sz="2000" dirty="0"/>
                    </a:p>
                  </a:txBody>
                  <a:tcPr/>
                </a:tc>
                <a:tc>
                  <a:txBody>
                    <a:bodyPr/>
                    <a:lstStyle/>
                    <a:p>
                      <a:pPr algn="ctr"/>
                      <a:r>
                        <a:rPr lang="en-US" sz="2000" dirty="0" smtClean="0"/>
                        <a:t>0030</a:t>
                      </a:r>
                      <a:endParaRPr lang="en-US" sz="2000" dirty="0"/>
                    </a:p>
                  </a:txBody>
                  <a:tcPr/>
                </a:tc>
                <a:tc>
                  <a:txBody>
                    <a:bodyPr/>
                    <a:lstStyle/>
                    <a:p>
                      <a:pPr algn="ctr"/>
                      <a:r>
                        <a:rPr lang="en-US" sz="2000" dirty="0" smtClean="0"/>
                        <a:t>0030</a:t>
                      </a:r>
                      <a:endParaRPr lang="en-US" sz="2000" dirty="0"/>
                    </a:p>
                  </a:txBody>
                  <a:tcPr/>
                </a:tc>
                <a:tc>
                  <a:txBody>
                    <a:bodyPr/>
                    <a:lstStyle/>
                    <a:p>
                      <a:pPr algn="ctr"/>
                      <a:r>
                        <a:rPr lang="en-US" sz="2000" dirty="0" smtClean="0"/>
                        <a:t>0030</a:t>
                      </a:r>
                      <a:endParaRPr lang="en-US" sz="2000" dirty="0"/>
                    </a:p>
                  </a:txBody>
                  <a:tcPr/>
                </a:tc>
                <a:tc>
                  <a:txBody>
                    <a:bodyPr/>
                    <a:lstStyle/>
                    <a:p>
                      <a:pPr algn="ctr"/>
                      <a:endParaRPr lang="en-US" sz="2000" dirty="0"/>
                    </a:p>
                  </a:txBody>
                  <a:tcPr/>
                </a:tc>
                <a:extLst>
                  <a:ext uri="{0D108BD9-81ED-4DB2-BD59-A6C34878D82A}">
                    <a16:rowId xmlns:a16="http://schemas.microsoft.com/office/drawing/2014/main" val="342301744"/>
                  </a:ext>
                </a:extLst>
              </a:tr>
              <a:tr h="0">
                <a:tc>
                  <a:txBody>
                    <a:bodyPr/>
                    <a:lstStyle/>
                    <a:p>
                      <a:r>
                        <a:rPr lang="en-US" sz="2000" dirty="0" smtClean="0"/>
                        <a:t>Machinery Select #</a:t>
                      </a:r>
                      <a:endParaRPr lang="en-US" sz="2000" dirty="0"/>
                    </a:p>
                  </a:txBody>
                  <a:tcPr/>
                </a:tc>
                <a:tc>
                  <a:txBody>
                    <a:bodyPr/>
                    <a:lstStyle/>
                    <a:p>
                      <a:pPr algn="ctr"/>
                      <a:r>
                        <a:rPr lang="en-US" sz="2000" dirty="0" smtClean="0"/>
                        <a:t>11A</a:t>
                      </a:r>
                      <a:endParaRPr lang="en-US" sz="2000" dirty="0"/>
                    </a:p>
                  </a:txBody>
                  <a:tcPr/>
                </a:tc>
                <a:tc>
                  <a:txBody>
                    <a:bodyPr/>
                    <a:lstStyle/>
                    <a:p>
                      <a:pPr algn="ctr"/>
                      <a:r>
                        <a:rPr lang="en-US" sz="2000" dirty="0" smtClean="0"/>
                        <a:t>11D</a:t>
                      </a:r>
                      <a:endParaRPr lang="en-US" sz="2000" dirty="0"/>
                    </a:p>
                  </a:txBody>
                  <a:tcPr/>
                </a:tc>
                <a:tc>
                  <a:txBody>
                    <a:bodyPr/>
                    <a:lstStyle/>
                    <a:p>
                      <a:pPr algn="ctr"/>
                      <a:r>
                        <a:rPr lang="en-US" sz="2000" dirty="0" smtClean="0"/>
                        <a:t>18</a:t>
                      </a:r>
                      <a:endParaRPr lang="en-US" sz="2000" dirty="0"/>
                    </a:p>
                  </a:txBody>
                  <a:tcPr/>
                </a:tc>
                <a:tc>
                  <a:txBody>
                    <a:bodyPr/>
                    <a:lstStyle/>
                    <a:p>
                      <a:pPr algn="ctr"/>
                      <a:r>
                        <a:rPr lang="en-US" sz="2000" dirty="0" smtClean="0"/>
                        <a:t>26</a:t>
                      </a:r>
                      <a:endParaRPr lang="en-US" sz="2000" dirty="0"/>
                    </a:p>
                  </a:txBody>
                  <a:tcPr/>
                </a:tc>
                <a:tc>
                  <a:txBody>
                    <a:bodyPr/>
                    <a:lstStyle/>
                    <a:p>
                      <a:pPr algn="ctr"/>
                      <a:endParaRPr lang="en-US" sz="2000" dirty="0"/>
                    </a:p>
                  </a:txBody>
                  <a:tcPr/>
                </a:tc>
                <a:extLst>
                  <a:ext uri="{0D108BD9-81ED-4DB2-BD59-A6C34878D82A}">
                    <a16:rowId xmlns:a16="http://schemas.microsoft.com/office/drawing/2014/main" val="359475610"/>
                  </a:ext>
                </a:extLst>
              </a:tr>
            </a:tbl>
          </a:graphicData>
        </a:graphic>
      </p:graphicFrame>
    </p:spTree>
    <p:extLst>
      <p:ext uri="{BB962C8B-B14F-4D97-AF65-F5344CB8AC3E}">
        <p14:creationId xmlns:p14="http://schemas.microsoft.com/office/powerpoint/2010/main" val="2518347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A4A3B60-6FA3-4F17-9862-83EAAAB47813}" type="slidenum">
              <a:rPr lang="en-US" smtClean="0"/>
              <a:pPr/>
              <a:t>9</a:t>
            </a:fld>
            <a:endParaRPr lang="en-US" dirty="0"/>
          </a:p>
        </p:txBody>
      </p:sp>
      <p:sp>
        <p:nvSpPr>
          <p:cNvPr id="3" name="Title 2"/>
          <p:cNvSpPr>
            <a:spLocks noGrp="1"/>
          </p:cNvSpPr>
          <p:nvPr>
            <p:ph type="title"/>
          </p:nvPr>
        </p:nvSpPr>
        <p:spPr/>
        <p:txBody>
          <a:bodyPr/>
          <a:lstStyle/>
          <a:p>
            <a:r>
              <a:rPr lang="en-US" dirty="0" smtClean="0"/>
              <a:t>SHP0092 </a:t>
            </a:r>
            <a:r>
              <a:rPr lang="en-US" dirty="0" smtClean="0"/>
              <a:t>- Description</a:t>
            </a:r>
            <a:endParaRPr lang="en-US" dirty="0"/>
          </a:p>
        </p:txBody>
      </p:sp>
      <p:sp>
        <p:nvSpPr>
          <p:cNvPr id="4" name="Rectangle 3"/>
          <p:cNvSpPr/>
          <p:nvPr/>
        </p:nvSpPr>
        <p:spPr>
          <a:xfrm>
            <a:off x="779646" y="1161287"/>
            <a:ext cx="7607008" cy="3323987"/>
          </a:xfrm>
          <a:prstGeom prst="rect">
            <a:avLst/>
          </a:prstGeom>
        </p:spPr>
        <p:txBody>
          <a:bodyPr wrap="square">
            <a:spAutoFit/>
          </a:bodyPr>
          <a:lstStyle/>
          <a:p>
            <a:pPr marL="285750" indent="-285750">
              <a:buFont typeface="Arial" panose="020B0604020202020204" pitchFamily="34" charset="0"/>
              <a:buChar char="•"/>
            </a:pPr>
            <a:r>
              <a:rPr lang="en-US" sz="2400" dirty="0" smtClean="0"/>
              <a:t>Base </a:t>
            </a:r>
            <a:r>
              <a:rPr lang="en-US" sz="2400" dirty="0"/>
              <a:t>Model </a:t>
            </a:r>
            <a:endParaRPr lang="en-US" sz="2400" dirty="0" smtClean="0"/>
          </a:p>
          <a:p>
            <a:pPr marL="285750" indent="-285750">
              <a:buFont typeface="Arial" panose="020B0604020202020204" pitchFamily="34" charset="0"/>
              <a:buChar char="•"/>
            </a:pPr>
            <a:r>
              <a:rPr lang="en-US" sz="2400" dirty="0" smtClean="0"/>
              <a:t>SHP </a:t>
            </a:r>
            <a:r>
              <a:rPr lang="en-US" sz="2400" dirty="0"/>
              <a:t>Concept designed for future CEP, delivered without extended hull section </a:t>
            </a:r>
            <a:endParaRPr lang="en-US" sz="2400" dirty="0" smtClean="0"/>
          </a:p>
          <a:p>
            <a:pPr marL="285750" indent="-285750">
              <a:buFont typeface="Arial" panose="020B0604020202020204" pitchFamily="34" charset="0"/>
              <a:buChar char="•"/>
            </a:pPr>
            <a:r>
              <a:rPr lang="en-US" sz="2400" dirty="0" smtClean="0"/>
              <a:t>Outfitted </a:t>
            </a:r>
            <a:r>
              <a:rPr lang="en-US" sz="2400" dirty="0"/>
              <a:t>with the same </a:t>
            </a:r>
            <a:r>
              <a:rPr lang="en-US" sz="2400" dirty="0" smtClean="0"/>
              <a:t>AIMs, </a:t>
            </a:r>
            <a:r>
              <a:rPr lang="en-US" sz="2400" dirty="0"/>
              <a:t>Power Generating </a:t>
            </a:r>
            <a:r>
              <a:rPr lang="en-US" sz="2400" dirty="0" smtClean="0"/>
              <a:t>plant, and main machinery layout </a:t>
            </a:r>
            <a:r>
              <a:rPr lang="en-US" sz="2400" dirty="0"/>
              <a:t>as SHP </a:t>
            </a:r>
            <a:r>
              <a:rPr lang="en-US" sz="2400" dirty="0" smtClean="0"/>
              <a:t>0092A</a:t>
            </a:r>
            <a:endParaRPr lang="en-US" sz="2400" dirty="0"/>
          </a:p>
          <a:p>
            <a:pPr marL="285750" indent="-285750">
              <a:buFont typeface="Arial" panose="020B0604020202020204" pitchFamily="34" charset="0"/>
              <a:buChar char="•"/>
            </a:pPr>
            <a:r>
              <a:rPr lang="en-US" sz="2400" dirty="0" smtClean="0"/>
              <a:t>Sustained </a:t>
            </a:r>
            <a:r>
              <a:rPr lang="en-US" sz="2400" dirty="0"/>
              <a:t>speed </a:t>
            </a:r>
            <a:r>
              <a:rPr lang="en-US" sz="2400" dirty="0" smtClean="0"/>
              <a:t>is calculated </a:t>
            </a:r>
            <a:r>
              <a:rPr lang="en-US" sz="2400" dirty="0"/>
              <a:t>as a product of the reduction in hull length required for the </a:t>
            </a:r>
            <a:r>
              <a:rPr lang="en-US" sz="2400" dirty="0" smtClean="0"/>
              <a:t>CEP</a:t>
            </a:r>
          </a:p>
          <a:p>
            <a:pPr marL="285750" indent="-285750">
              <a:buFont typeface="Arial" panose="020B0604020202020204" pitchFamily="34" charset="0"/>
              <a:buChar char="•"/>
            </a:pPr>
            <a:r>
              <a:rPr lang="en-US" sz="2400" dirty="0" smtClean="0"/>
              <a:t>Outfitted </a:t>
            </a:r>
            <a:r>
              <a:rPr lang="en-US" sz="2400" dirty="0"/>
              <a:t>with WSS 0029</a:t>
            </a:r>
            <a:r>
              <a:rPr lang="en-US" sz="2400" dirty="0" smtClean="0"/>
              <a:t>.</a:t>
            </a:r>
            <a:endParaRPr lang="en-US" sz="24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39014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2">
      <a:dk1>
        <a:srgbClr val="002244"/>
      </a:dk1>
      <a:lt1>
        <a:sysClr val="window" lastClr="FFFFFF"/>
      </a:lt1>
      <a:dk2>
        <a:srgbClr val="2C5E91"/>
      </a:dk2>
      <a:lt2>
        <a:srgbClr val="E7E6E6"/>
      </a:lt2>
      <a:accent1>
        <a:srgbClr val="8C0000"/>
      </a:accent1>
      <a:accent2>
        <a:srgbClr val="7F7F7F"/>
      </a:accent2>
      <a:accent3>
        <a:srgbClr val="A5A5A5"/>
      </a:accent3>
      <a:accent4>
        <a:srgbClr val="C00000"/>
      </a:accent4>
      <a:accent5>
        <a:srgbClr val="004991"/>
      </a:accent5>
      <a:accent6>
        <a:srgbClr val="4D4D4D"/>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373BB105EF9FE43BB46B12200B7367E" ma:contentTypeVersion="2" ma:contentTypeDescription="Create a new document." ma:contentTypeScope="" ma:versionID="ee8b0795eb95101783277134d0d35022">
  <xsd:schema xmlns:xsd="http://www.w3.org/2001/XMLSchema" xmlns:xs="http://www.w3.org/2001/XMLSchema" xmlns:p="http://schemas.microsoft.com/office/2006/metadata/properties" targetNamespace="http://schemas.microsoft.com/office/2006/metadata/properties" ma:root="true" ma:fieldsID="a17395e2ead1fa0f382218b7ac1786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6C1A7E-5CE8-463F-9629-6200E0BFA74D}">
  <ds:schemaRef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BF49A17D-9D45-40C6-B45B-CBC0E74463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8FB41AE-922A-4C8B-87CB-4A401A3A01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6227</TotalTime>
  <Words>2216</Words>
  <Application>Microsoft Office PowerPoint</Application>
  <PresentationFormat>On-screen Show (4:3)</PresentationFormat>
  <Paragraphs>506</Paragraphs>
  <Slides>16</Slides>
  <Notes>2</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7" baseType="lpstr">
      <vt:lpstr>Arial</vt:lpstr>
      <vt:lpstr>Arial (headings)</vt:lpstr>
      <vt:lpstr>Arial Narrow</vt:lpstr>
      <vt:lpstr>Bahnschrift SemiBold</vt:lpstr>
      <vt:lpstr>Calibri</vt:lpstr>
      <vt:lpstr>STXingkai</vt:lpstr>
      <vt:lpstr>Times New Roman</vt:lpstr>
      <vt:lpstr>Wingdings</vt:lpstr>
      <vt:lpstr>1_Office Theme</vt:lpstr>
      <vt:lpstr>Office Theme</vt:lpstr>
      <vt:lpstr>Microsoft Excel Worksheet</vt:lpstr>
      <vt:lpstr>SHP0092 &amp; SHP0092A  </vt:lpstr>
      <vt:lpstr>Background</vt:lpstr>
      <vt:lpstr>SHP0092A - Description</vt:lpstr>
      <vt:lpstr>PowerPoint Presentation</vt:lpstr>
      <vt:lpstr>SHP0092A – Stackup Arrangements </vt:lpstr>
      <vt:lpstr>SHP0092A - ASSET in-board profile </vt:lpstr>
      <vt:lpstr>SHP0092A Principle Characteristics Pt1</vt:lpstr>
      <vt:lpstr>SHP0092A Principle Characteristics Pt2</vt:lpstr>
      <vt:lpstr>SHP0092 - Description</vt:lpstr>
      <vt:lpstr>PowerPoint Presentation</vt:lpstr>
      <vt:lpstr>SHP0092 – Stackup Arrangements </vt:lpstr>
      <vt:lpstr>SHP0092 - ASSET in-board profile </vt:lpstr>
      <vt:lpstr>SHP0092 Principle Characteristics Pt1</vt:lpstr>
      <vt:lpstr>SHP0092 Principle Characteristics Pt2</vt:lpstr>
      <vt:lpstr>CEP Round 3 Weight Comparison</vt:lpstr>
      <vt:lpstr>Backup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LSC Intro 101</dc:title>
  <dc:creator>Scott Bair</dc:creator>
  <cp:lastModifiedBy>Naughton, Patrick</cp:lastModifiedBy>
  <cp:revision>638</cp:revision>
  <cp:lastPrinted>2020-05-18T16:50:58Z</cp:lastPrinted>
  <dcterms:created xsi:type="dcterms:W3CDTF">2020-01-16T19:42:17Z</dcterms:created>
  <dcterms:modified xsi:type="dcterms:W3CDTF">2020-12-14T19:05:49Z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0x0101001373BB105EF9FE43BB46B12200B7367E</vt:lpwstr>
  </property>
</Properties>
</file>